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T Sans Narrow"/>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bold.fntdata"/><Relationship Id="rId16" Type="http://schemas.openxmlformats.org/officeDocument/2006/relationships/slide" Target="slides/slide11.xml"/><Relationship Id="rId38" Type="http://schemas.openxmlformats.org/officeDocument/2006/relationships/font" Target="fonts/PTSansNarr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ountabletech.org/campaign/stop-group-rec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jhomelandsecurity.gov/analysis/false-text-messages-part-of-larger-covid-19-disinformation-campaig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ricacheck.org/fact-checks/reports/anatomy-disinformation-campaign-who-what-and-why-deliberate-falsehoods-twitt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reeye.com/blog/threat-research/2021/09/pro-prc-influence-campaign-social-media-websites-forum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cs.civilservice.gov.uk/publications/resist-counter-disinformation-toolkit/"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studio.google.com/reporting/5283a98c-af82-451b-8cb1-cd86f5915568/page/MM"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ricacheck.org/fact-checks/fbchecks/no-vaccines-wont-make-you-seedles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1gi.medium.com/the-election2016-micro-propaganda-machine-383449cc1fb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bbbf3828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bbbf3828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59845922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f59845922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59845922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f598459221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a:t>
            </a:r>
            <a:r>
              <a:rPr lang="en" u="sng">
                <a:solidFill>
                  <a:schemeClr val="hlink"/>
                </a:solidFill>
                <a:hlinkClick r:id="rId2"/>
              </a:rPr>
              <a:t>https://accountabletech.org/campaign/stop-group-recs/</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59845922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f59845922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a:t>
            </a:r>
            <a:r>
              <a:rPr lang="en" u="sng">
                <a:solidFill>
                  <a:schemeClr val="hlink"/>
                </a:solidFill>
                <a:hlinkClick r:id="rId2"/>
              </a:rPr>
              <a:t>https://www.njhomelandsecurity.gov/analysis/false-text-messages-part-of-larger-covid-19-disinformation-campaign</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59845922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f598459221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598459221_0_1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f598459221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59845922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f598459221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ABC from </a:t>
            </a:r>
            <a:r>
              <a:rPr lang="en" u="sng">
                <a:solidFill>
                  <a:schemeClr val="hlink"/>
                </a:solidFill>
                <a:hlinkClick r:id="rId2"/>
              </a:rPr>
              <a:t>https://africacheck.org/fact-checks/reports/anatomy-disinformation-campaign-who-what-and-why-deliberate-falsehoods-twitter</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59845922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f598459221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https://www.fireeye.com/blog/threat-research/2021/09/pro-prc-influence-campaign-social-media-websites-forums.html</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5984592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f59845922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59845922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f598459221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https://www.fpri.org/article/2019/03/five-generations-of-online-manipulation-the-evolution-of-advanced-persistent-manipulators/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59845922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f59845922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bbbf3828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ebbbf3828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598459221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 name="Google Shape;204;gf598459221_0_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59845922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f598459221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59845922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f598459221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https://gcs.civilservice.gov.uk/publications/resist-counter-disinformation-toolkit/</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59845922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f598459221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59845922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f598459221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59845922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598459221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598459221_0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gf598459221_0_1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600"/>
              <a:t>But there are also response actors in this space.  These are also at different scales, with different motivations, capabilities, and connections. Our work is on how best to join these together into a coordinated rapid response.  </a:t>
            </a:r>
            <a:endParaRPr/>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And to do this, we’re borrowing the idea of a Security Operations Center or SOC - a coordinating unit, focussed on cognitive security, connected to other disinformation SOCs. These organizations are starting to exist.  This won’t be the same for everyone, so we’re designing operations for different sizes of organization, from ISAO sized down to small teams embedded in an information security unit, to independent teams, with connections to a response network, maybe as information providers or responders.</a:t>
            </a:r>
            <a:endParaRPr/>
          </a:p>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598459221_0_1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f598459221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98459221_0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gf598459221_0_1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5beaf475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f5beaf475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5984592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5984592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a:t>Vesselfinder snapshot, 3rd Oct 2021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5beaf475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5beaf475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https://datastudio.google.com/reporting/5283a98c-af82-451b-8cb1-cd86f5915568/page/MM</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5beaf475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5beaf475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https://africacheck.org/fact-checks/fbchecks/no-vaccines-wont-make-you-seedless</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5beaf475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f5beaf475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59845922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f59845922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59845922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59845922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a:t>Vesselfinder.com snapshot, 3rd Oct 2021</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598459221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f598459221_0_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59845922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f598459221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598459221_0_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Looking at information seeking, sharing, and posting behaviours. </a:t>
            </a:r>
            <a:endParaRPr/>
          </a:p>
        </p:txBody>
      </p:sp>
      <p:sp>
        <p:nvSpPr>
          <p:cNvPr id="119" name="Google Shape;119;gf598459221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5984592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f59845922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a:t>
            </a:r>
            <a:r>
              <a:rPr lang="en" u="sng">
                <a:solidFill>
                  <a:schemeClr val="hlink"/>
                </a:solidFill>
                <a:hlinkClick r:id="rId2"/>
              </a:rPr>
              <a:t>https://d1gi.medium.com/the-election2016-micro-propaganda-machine-383449cc1fba</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004144" y="1022025"/>
            <a:ext cx="7136668" cy="152400"/>
            <a:chOff x="1346429" y="1011300"/>
            <a:chExt cx="6452100" cy="152400"/>
          </a:xfrm>
        </p:grpSpPr>
        <p:cxnSp>
          <p:nvCxnSpPr>
            <p:cNvPr id="12" name="Google Shape;12;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 name="Google Shape;13;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4" name="Google Shape;14;p2"/>
          <p:cNvGrpSpPr/>
          <p:nvPr/>
        </p:nvGrpSpPr>
        <p:grpSpPr>
          <a:xfrm>
            <a:off x="1004151" y="3969100"/>
            <a:ext cx="7136668" cy="152400"/>
            <a:chOff x="1346435" y="3969088"/>
            <a:chExt cx="6452100" cy="152400"/>
          </a:xfrm>
        </p:grpSpPr>
        <p:cxnSp>
          <p:nvCxnSpPr>
            <p:cNvPr id="15" name="Google Shape;15;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6" name="Google Shape;16;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7" name="Google Shape;17;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8" name="Google Shape;18;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 name="Google Shape;1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6" name="Google Shape;56;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5">
    <p:spTree>
      <p:nvGrpSpPr>
        <p:cNvPr id="60" name="Shape 60"/>
        <p:cNvGrpSpPr/>
        <p:nvPr/>
      </p:nvGrpSpPr>
      <p:grpSpPr>
        <a:xfrm>
          <a:off x="0" y="0"/>
          <a:ext cx="0" cy="0"/>
          <a:chOff x="0" y="0"/>
          <a:chExt cx="0" cy="0"/>
        </a:xfrm>
      </p:grpSpPr>
      <p:sp>
        <p:nvSpPr>
          <p:cNvPr id="61" name="Google Shape;61;p13"/>
          <p:cNvSpPr txBox="1"/>
          <p:nvPr>
            <p:ph idx="12" type="sldNum"/>
          </p:nvPr>
        </p:nvSpPr>
        <p:spPr>
          <a:xfrm>
            <a:off x="8124758" y="4462701"/>
            <a:ext cx="174300" cy="1770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sz="8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3" name="Google Shape;2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4"/>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body"/>
          </p:nvPr>
        </p:nvSpPr>
        <p:spPr>
          <a:xfrm>
            <a:off x="3117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48324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13600" cy="2148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8"/>
          <p:cNvSpPr txBox="1"/>
          <p:nvPr/>
        </p:nvSpPr>
        <p:spPr>
          <a:xfrm>
            <a:off x="658150" y="2772600"/>
            <a:ext cx="456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790338"/>
            <a:ext cx="8520600" cy="3778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2000">
                <a:solidFill>
                  <a:schemeClr val="dk2"/>
                </a:solidFill>
                <a:latin typeface="Open Sans"/>
                <a:ea typeface="Open Sans"/>
                <a:cs typeface="Open Sans"/>
                <a:sym typeface="Open Sans"/>
              </a:defRPr>
            </a:lvl1pPr>
            <a:lvl2pPr lvl="1" algn="r">
              <a:buNone/>
              <a:defRPr sz="2000">
                <a:solidFill>
                  <a:schemeClr val="dk2"/>
                </a:solidFill>
                <a:latin typeface="Open Sans"/>
                <a:ea typeface="Open Sans"/>
                <a:cs typeface="Open Sans"/>
                <a:sym typeface="Open Sans"/>
              </a:defRPr>
            </a:lvl2pPr>
            <a:lvl3pPr lvl="2" algn="r">
              <a:buNone/>
              <a:defRPr sz="2000">
                <a:solidFill>
                  <a:schemeClr val="dk2"/>
                </a:solidFill>
                <a:latin typeface="Open Sans"/>
                <a:ea typeface="Open Sans"/>
                <a:cs typeface="Open Sans"/>
                <a:sym typeface="Open Sans"/>
              </a:defRPr>
            </a:lvl3pPr>
            <a:lvl4pPr lvl="3" algn="r">
              <a:buNone/>
              <a:defRPr sz="2000">
                <a:solidFill>
                  <a:schemeClr val="dk2"/>
                </a:solidFill>
                <a:latin typeface="Open Sans"/>
                <a:ea typeface="Open Sans"/>
                <a:cs typeface="Open Sans"/>
                <a:sym typeface="Open Sans"/>
              </a:defRPr>
            </a:lvl4pPr>
            <a:lvl5pPr lvl="4" algn="r">
              <a:buNone/>
              <a:defRPr sz="2000">
                <a:solidFill>
                  <a:schemeClr val="dk2"/>
                </a:solidFill>
                <a:latin typeface="Open Sans"/>
                <a:ea typeface="Open Sans"/>
                <a:cs typeface="Open Sans"/>
                <a:sym typeface="Open Sans"/>
              </a:defRPr>
            </a:lvl5pPr>
            <a:lvl6pPr lvl="5" algn="r">
              <a:buNone/>
              <a:defRPr sz="2000">
                <a:solidFill>
                  <a:schemeClr val="dk2"/>
                </a:solidFill>
                <a:latin typeface="Open Sans"/>
                <a:ea typeface="Open Sans"/>
                <a:cs typeface="Open Sans"/>
                <a:sym typeface="Open Sans"/>
              </a:defRPr>
            </a:lvl6pPr>
            <a:lvl7pPr lvl="6" algn="r">
              <a:buNone/>
              <a:defRPr sz="2000">
                <a:solidFill>
                  <a:schemeClr val="dk2"/>
                </a:solidFill>
                <a:latin typeface="Open Sans"/>
                <a:ea typeface="Open Sans"/>
                <a:cs typeface="Open Sans"/>
                <a:sym typeface="Open Sans"/>
              </a:defRPr>
            </a:lvl7pPr>
            <a:lvl8pPr lvl="7" algn="r">
              <a:buNone/>
              <a:defRPr sz="2000">
                <a:solidFill>
                  <a:schemeClr val="dk2"/>
                </a:solidFill>
                <a:latin typeface="Open Sans"/>
                <a:ea typeface="Open Sans"/>
                <a:cs typeface="Open Sans"/>
                <a:sym typeface="Open Sans"/>
              </a:defRPr>
            </a:lvl8pPr>
            <a:lvl9pPr lvl="8" algn="r">
              <a:buNone/>
              <a:defRPr sz="2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1462200" y="2402400"/>
            <a:ext cx="326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959"/>
                </a:solidFill>
              </a:rPr>
              <a:t>INST409C: Cognitive Security | Fall 2021 | SJ Terp</a:t>
            </a:r>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www.njhomelandsecurity.gov/analysis/false-text-messages-part-of-larger-covid-19-disinformation-campaig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theconversation.com/misinformation-disinformation-and-hoaxes-whats-the-difference-15849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hyperlink" Target="https://www.fireeye.com/blog/threat-research/2021/09/pro-prc-influence-campaign-social-media-websites-forum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Week 6 Class 1: </a:t>
            </a:r>
            <a:endParaRPr/>
          </a:p>
          <a:p>
            <a:pPr indent="0" lvl="0" marL="0" rtl="0" algn="ctr">
              <a:spcBef>
                <a:spcPts val="0"/>
              </a:spcBef>
              <a:spcAft>
                <a:spcPts val="0"/>
              </a:spcAft>
              <a:buNone/>
            </a:pPr>
            <a:r>
              <a:rPr lang="en"/>
              <a:t>Building Landscapes</a:t>
            </a:r>
            <a:endParaRPr/>
          </a:p>
        </p:txBody>
      </p:sp>
      <p:sp>
        <p:nvSpPr>
          <p:cNvPr id="67" name="Google Shape;67;p14"/>
          <p:cNvSpPr txBox="1"/>
          <p:nvPr>
            <p:ph idx="1" type="subTitle"/>
          </p:nvPr>
        </p:nvSpPr>
        <p:spPr>
          <a:xfrm>
            <a:off x="1092775" y="3276425"/>
            <a:ext cx="7048200" cy="6087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sz="2800">
                <a:solidFill>
                  <a:srgbClr val="595959"/>
                </a:solidFill>
                <a:latin typeface="Arial"/>
                <a:ea typeface="Arial"/>
                <a:cs typeface="Arial"/>
                <a:sym typeface="Arial"/>
              </a:rPr>
              <a:t>INST408C: Cognitive Security | Fall 2021 | SJ Terp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Influencers</a:t>
            </a:r>
            <a:endParaRPr/>
          </a:p>
        </p:txBody>
      </p:sp>
      <p:sp>
        <p:nvSpPr>
          <p:cNvPr id="137" name="Google Shape;137;p23"/>
          <p:cNvSpPr txBox="1"/>
          <p:nvPr>
            <p:ph idx="1" type="body"/>
          </p:nvPr>
        </p:nvSpPr>
        <p:spPr>
          <a:xfrm>
            <a:off x="311700" y="1152475"/>
            <a:ext cx="3357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Users or accounts with influence over a network</a:t>
            </a:r>
            <a:endParaRPr/>
          </a:p>
          <a:p>
            <a:pPr indent="-342900" lvl="0" marL="457200" rtl="0" algn="l">
              <a:lnSpc>
                <a:spcPct val="115000"/>
              </a:lnSpc>
              <a:spcBef>
                <a:spcPts val="1200"/>
              </a:spcBef>
              <a:spcAft>
                <a:spcPts val="0"/>
              </a:spcAft>
              <a:buSzPts val="1800"/>
              <a:buChar char="●"/>
            </a:pPr>
            <a:r>
              <a:rPr lang="en"/>
              <a:t>Not the most followers</a:t>
            </a:r>
            <a:endParaRPr/>
          </a:p>
          <a:p>
            <a:pPr indent="-342900" lvl="0" marL="457200" rtl="0" algn="l">
              <a:lnSpc>
                <a:spcPct val="115000"/>
              </a:lnSpc>
              <a:spcBef>
                <a:spcPts val="0"/>
              </a:spcBef>
              <a:spcAft>
                <a:spcPts val="0"/>
              </a:spcAft>
              <a:buSzPts val="1800"/>
              <a:buChar char="●"/>
            </a:pPr>
            <a:r>
              <a:rPr lang="en"/>
              <a:t>The most influence</a:t>
            </a:r>
            <a:endParaRPr/>
          </a:p>
          <a:p>
            <a:pPr indent="-342900" lvl="0" marL="457200" rtl="0" algn="l">
              <a:lnSpc>
                <a:spcPct val="115000"/>
              </a:lnSpc>
              <a:spcBef>
                <a:spcPts val="0"/>
              </a:spcBef>
              <a:spcAft>
                <a:spcPts val="0"/>
              </a:spcAft>
              <a:buSzPts val="1800"/>
              <a:buChar char="●"/>
            </a:pPr>
            <a:r>
              <a:rPr lang="en"/>
              <a:t>Might be large influence over smaller groups. </a:t>
            </a:r>
            <a:endParaRPr/>
          </a:p>
        </p:txBody>
      </p:sp>
      <p:pic>
        <p:nvPicPr>
          <p:cNvPr id="138" name="Google Shape;138;p23"/>
          <p:cNvPicPr preferRelativeResize="0"/>
          <p:nvPr/>
        </p:nvPicPr>
        <p:blipFill rotWithShape="1">
          <a:blip r:embed="rId3">
            <a:alphaModFix/>
          </a:blip>
          <a:srcRect b="0" l="0" r="0" t="0"/>
          <a:stretch/>
        </p:blipFill>
        <p:spPr>
          <a:xfrm>
            <a:off x="3823575" y="61450"/>
            <a:ext cx="5008725" cy="472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Groups</a:t>
            </a:r>
            <a:endParaRPr/>
          </a:p>
        </p:txBody>
      </p:sp>
      <p:sp>
        <p:nvSpPr>
          <p:cNvPr id="144" name="Google Shape;144;p24"/>
          <p:cNvSpPr txBox="1"/>
          <p:nvPr>
            <p:ph idx="1" type="body"/>
          </p:nvPr>
        </p:nvSpPr>
        <p:spPr>
          <a:xfrm>
            <a:off x="311700" y="1152475"/>
            <a:ext cx="3507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Social media groups created to create or spread disinformation</a:t>
            </a:r>
            <a:endParaRPr/>
          </a:p>
          <a:p>
            <a:pPr indent="-342900" lvl="0" marL="457200" rtl="0" algn="l">
              <a:lnSpc>
                <a:spcPct val="115000"/>
              </a:lnSpc>
              <a:spcBef>
                <a:spcPts val="1200"/>
              </a:spcBef>
              <a:spcAft>
                <a:spcPts val="0"/>
              </a:spcAft>
              <a:buSzPts val="1800"/>
              <a:buChar char="●"/>
            </a:pPr>
            <a:r>
              <a:rPr lang="en"/>
              <a:t>Often real members, fake creators</a:t>
            </a:r>
            <a:endParaRPr/>
          </a:p>
          <a:p>
            <a:pPr indent="-342900" lvl="0" marL="457200" rtl="0" algn="l">
              <a:lnSpc>
                <a:spcPct val="115000"/>
              </a:lnSpc>
              <a:spcBef>
                <a:spcPts val="0"/>
              </a:spcBef>
              <a:spcAft>
                <a:spcPts val="0"/>
              </a:spcAft>
              <a:buSzPts val="1800"/>
              <a:buChar char="●"/>
            </a:pPr>
            <a:r>
              <a:rPr lang="en"/>
              <a:t>Lots of themes</a:t>
            </a:r>
            <a:endParaRPr/>
          </a:p>
          <a:p>
            <a:pPr indent="-342900" lvl="0" marL="457200" rtl="0" algn="l">
              <a:lnSpc>
                <a:spcPct val="115000"/>
              </a:lnSpc>
              <a:spcBef>
                <a:spcPts val="0"/>
              </a:spcBef>
              <a:spcAft>
                <a:spcPts val="0"/>
              </a:spcAft>
              <a:buSzPts val="1800"/>
              <a:buChar char="●"/>
            </a:pPr>
            <a:r>
              <a:rPr lang="en"/>
              <a:t>Often closed groups</a:t>
            </a:r>
            <a:endParaRPr/>
          </a:p>
          <a:p>
            <a:pPr indent="0" lvl="0" marL="0" rtl="0" algn="l">
              <a:lnSpc>
                <a:spcPct val="115000"/>
              </a:lnSpc>
              <a:spcBef>
                <a:spcPts val="1200"/>
              </a:spcBef>
              <a:spcAft>
                <a:spcPts val="1200"/>
              </a:spcAft>
              <a:buSzPts val="1800"/>
              <a:buNone/>
            </a:pPr>
            <a:r>
              <a:t/>
            </a:r>
            <a:endParaRPr/>
          </a:p>
        </p:txBody>
      </p:sp>
      <p:pic>
        <p:nvPicPr>
          <p:cNvPr id="145" name="Google Shape;145;p24"/>
          <p:cNvPicPr preferRelativeResize="0"/>
          <p:nvPr/>
        </p:nvPicPr>
        <p:blipFill rotWithShape="1">
          <a:blip r:embed="rId3">
            <a:alphaModFix/>
          </a:blip>
          <a:srcRect b="0" l="0" r="0" t="0"/>
          <a:stretch/>
        </p:blipFill>
        <p:spPr>
          <a:xfrm>
            <a:off x="4836275" y="827025"/>
            <a:ext cx="3820973" cy="3820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Messaging</a:t>
            </a:r>
            <a:endParaRPr/>
          </a:p>
        </p:txBody>
      </p:sp>
      <p:sp>
        <p:nvSpPr>
          <p:cNvPr id="151" name="Google Shape;151;p25"/>
          <p:cNvSpPr txBox="1"/>
          <p:nvPr>
            <p:ph idx="1" type="body"/>
          </p:nvPr>
        </p:nvSpPr>
        <p:spPr>
          <a:xfrm>
            <a:off x="311700" y="1152475"/>
            <a:ext cx="4074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Narratives designed to spread fast and be “sticky”</a:t>
            </a:r>
            <a:endParaRPr/>
          </a:p>
          <a:p>
            <a:pPr indent="-342900" lvl="0" marL="457200" rtl="0" algn="l">
              <a:lnSpc>
                <a:spcPct val="115000"/>
              </a:lnSpc>
              <a:spcBef>
                <a:spcPts val="1200"/>
              </a:spcBef>
              <a:spcAft>
                <a:spcPts val="0"/>
              </a:spcAft>
              <a:buSzPts val="1800"/>
              <a:buChar char="●"/>
            </a:pPr>
            <a:r>
              <a:rPr lang="en"/>
              <a:t>Often on a theme</a:t>
            </a:r>
            <a:endParaRPr/>
          </a:p>
          <a:p>
            <a:pPr indent="-342900" lvl="0" marL="457200" rtl="0" algn="l">
              <a:lnSpc>
                <a:spcPct val="115000"/>
              </a:lnSpc>
              <a:spcBef>
                <a:spcPts val="0"/>
              </a:spcBef>
              <a:spcAft>
                <a:spcPts val="0"/>
              </a:spcAft>
              <a:buSzPts val="1800"/>
              <a:buChar char="●"/>
            </a:pPr>
            <a:r>
              <a:rPr lang="en"/>
              <a:t>Often repeated</a:t>
            </a:r>
            <a:endParaRPr/>
          </a:p>
        </p:txBody>
      </p:sp>
      <p:pic>
        <p:nvPicPr>
          <p:cNvPr id="152" name="Google Shape;152;p25"/>
          <p:cNvPicPr preferRelativeResize="0"/>
          <p:nvPr/>
        </p:nvPicPr>
        <p:blipFill rotWithShape="1">
          <a:blip r:embed="rId3">
            <a:alphaModFix/>
          </a:blip>
          <a:srcRect b="0" l="0" r="0" t="0"/>
          <a:stretch/>
        </p:blipFill>
        <p:spPr>
          <a:xfrm>
            <a:off x="4572000" y="216413"/>
            <a:ext cx="4197932" cy="3820976"/>
          </a:xfrm>
          <a:prstGeom prst="rect">
            <a:avLst/>
          </a:prstGeom>
          <a:noFill/>
          <a:ln>
            <a:noFill/>
          </a:ln>
        </p:spPr>
      </p:pic>
      <p:sp>
        <p:nvSpPr>
          <p:cNvPr id="153" name="Google Shape;153;p25"/>
          <p:cNvSpPr txBox="1"/>
          <p:nvPr/>
        </p:nvSpPr>
        <p:spPr>
          <a:xfrm>
            <a:off x="3818700" y="4037375"/>
            <a:ext cx="5088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a:t>
            </a:r>
            <a:r>
              <a:rPr b="0" i="0" lang="en" sz="1400" u="sng" cap="none" strike="noStrike">
                <a:solidFill>
                  <a:schemeClr val="hlink"/>
                </a:solidFill>
                <a:latin typeface="Arial"/>
                <a:ea typeface="Arial"/>
                <a:cs typeface="Arial"/>
                <a:sym typeface="Arial"/>
                <a:hlinkClick r:id="rId4"/>
              </a:rPr>
              <a:t>https://www.njhomelandsecurity.gov/analysis/false-text-messages-part-of-larger-covid-19-disinformation-campaign</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Threat landscapes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0"/>
            <a:ext cx="8520600" cy="707400"/>
          </a:xfrm>
          <a:prstGeom prst="rect">
            <a:avLst/>
          </a:prstGeom>
          <a:noFill/>
          <a:ln>
            <a:noFill/>
          </a:ln>
        </p:spPr>
        <p:txBody>
          <a:bodyPr anchorCtr="0" anchor="b" bIns="91375" lIns="91375" spcFirstLastPara="1" rIns="91375" wrap="square" tIns="91375">
            <a:normAutofit fontScale="90000"/>
          </a:bodyPr>
          <a:lstStyle/>
          <a:p>
            <a:pPr indent="0" lvl="0" marL="0" rtl="0" algn="l">
              <a:lnSpc>
                <a:spcPct val="100000"/>
              </a:lnSpc>
              <a:spcBef>
                <a:spcPts val="0"/>
              </a:spcBef>
              <a:spcAft>
                <a:spcPts val="0"/>
              </a:spcAft>
              <a:buClr>
                <a:srgbClr val="FFFFFF"/>
              </a:buClr>
              <a:buSzPct val="83333"/>
              <a:buFont typeface="Arial"/>
              <a:buNone/>
            </a:pPr>
            <a:r>
              <a:rPr lang="en"/>
              <a:t>Example </a:t>
            </a:r>
            <a:r>
              <a:rPr lang="en" sz="3000"/>
              <a:t>Threat Landscape</a:t>
            </a:r>
            <a:endParaRPr/>
          </a:p>
        </p:txBody>
      </p:sp>
      <p:sp>
        <p:nvSpPr>
          <p:cNvPr id="164" name="Google Shape;164;p27"/>
          <p:cNvSpPr txBox="1"/>
          <p:nvPr>
            <p:ph idx="1" type="body"/>
          </p:nvPr>
        </p:nvSpPr>
        <p:spPr>
          <a:xfrm>
            <a:off x="411500" y="760000"/>
            <a:ext cx="3999900" cy="3302700"/>
          </a:xfrm>
          <a:prstGeom prst="rect">
            <a:avLst/>
          </a:prstGeom>
          <a:noFill/>
          <a:ln>
            <a:noFill/>
          </a:ln>
        </p:spPr>
        <p:txBody>
          <a:bodyPr anchorCtr="0" anchor="t" bIns="91375" lIns="91375" spcFirstLastPara="1" rIns="91375" wrap="square" tIns="91375">
            <a:normAutofit fontScale="92500" lnSpcReduction="20000"/>
          </a:bodyPr>
          <a:lstStyle/>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Motivations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Geopolitics mostly absent</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Party politics (internal, inter-party)</a:t>
            </a:r>
            <a:endParaRPr/>
          </a:p>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Actors</a:t>
            </a:r>
            <a:endParaRPr b="0" i="0" sz="1400" u="none" cap="none" strike="noStrike">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Political parties</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Nationstates</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Entrepreneurs</a:t>
            </a:r>
            <a:endParaRPr sz="1400">
              <a:latin typeface="Arial"/>
              <a:ea typeface="Arial"/>
              <a:cs typeface="Arial"/>
              <a:sym typeface="Arial"/>
            </a:endParaRPr>
          </a:p>
          <a:p>
            <a:pPr indent="-165100" lvl="1" marL="685800" rtl="0" algn="l">
              <a:lnSpc>
                <a:spcPct val="115000"/>
              </a:lnSpc>
              <a:spcBef>
                <a:spcPts val="0"/>
              </a:spcBef>
              <a:spcAft>
                <a:spcPts val="0"/>
              </a:spcAft>
              <a:buSzPct val="100000"/>
              <a:buNone/>
            </a:pPr>
            <a:r>
              <a:t/>
            </a:r>
            <a:endParaRPr b="0" i="0" sz="1400" u="none" cap="none" strike="noStrike">
              <a:latin typeface="Arial"/>
              <a:ea typeface="Arial"/>
              <a:cs typeface="Arial"/>
              <a:sym typeface="Arial"/>
            </a:endParaRPr>
          </a:p>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Activities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Manipulate faith communities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discredit election process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Discredit/discourage journalists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Attention (more drama)</a:t>
            </a:r>
            <a:endParaRPr/>
          </a:p>
          <a:p>
            <a:pPr indent="-247332" lvl="0" marL="342900" rtl="0" algn="l">
              <a:lnSpc>
                <a:spcPct val="115000"/>
              </a:lnSpc>
              <a:spcBef>
                <a:spcPts val="0"/>
              </a:spcBef>
              <a:spcAft>
                <a:spcPts val="0"/>
              </a:spcAft>
              <a:buSzPct val="100000"/>
              <a:buChar char="•"/>
            </a:pPr>
            <a:r>
              <a:rPr lang="en" sz="1400">
                <a:latin typeface="Arial"/>
                <a:ea typeface="Arial"/>
                <a:cs typeface="Arial"/>
                <a:sym typeface="Arial"/>
              </a:rPr>
              <a:t>Potential harms</a:t>
            </a:r>
            <a:r>
              <a:rPr b="0" i="0" lang="en" sz="1400" u="none" cap="none" strike="noStrike">
                <a:latin typeface="Arial"/>
                <a:ea typeface="Arial"/>
                <a:cs typeface="Arial"/>
                <a:sym typeface="Arial"/>
              </a:rPr>
              <a:t> / severities</a:t>
            </a:r>
            <a:endParaRPr b="0" i="0" sz="1400" u="none" cap="none" strike="noStrike">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Assassination</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Voting reduction</a:t>
            </a:r>
            <a:endParaRPr sz="1400">
              <a:latin typeface="Arial"/>
              <a:ea typeface="Arial"/>
              <a:cs typeface="Arial"/>
              <a:sym typeface="Arial"/>
            </a:endParaRPr>
          </a:p>
        </p:txBody>
      </p:sp>
      <p:sp>
        <p:nvSpPr>
          <p:cNvPr id="165" name="Google Shape;165;p27"/>
          <p:cNvSpPr txBox="1"/>
          <p:nvPr>
            <p:ph idx="2" type="body"/>
          </p:nvPr>
        </p:nvSpPr>
        <p:spPr>
          <a:xfrm>
            <a:off x="4614700" y="760000"/>
            <a:ext cx="3999900" cy="3302700"/>
          </a:xfrm>
          <a:prstGeom prst="rect">
            <a:avLst/>
          </a:prstGeom>
        </p:spPr>
        <p:txBody>
          <a:bodyPr anchorCtr="0" anchor="t" bIns="91425" lIns="91425" spcFirstLastPara="1" rIns="91425" wrap="square" tIns="91425">
            <a:normAutofit/>
          </a:bodyPr>
          <a:lstStyle/>
          <a:p>
            <a:pPr indent="-254000" lvl="0" marL="342900" rtl="0" algn="l">
              <a:lnSpc>
                <a:spcPct val="103500"/>
              </a:lnSpc>
              <a:spcBef>
                <a:spcPts val="0"/>
              </a:spcBef>
              <a:spcAft>
                <a:spcPts val="0"/>
              </a:spcAft>
              <a:buClr>
                <a:schemeClr val="dk2"/>
              </a:buClr>
              <a:buSzPts val="1400"/>
              <a:buFont typeface="Arial"/>
              <a:buChar char="•"/>
            </a:pPr>
            <a:r>
              <a:rPr lang="en">
                <a:latin typeface="Arial"/>
                <a:ea typeface="Arial"/>
                <a:cs typeface="Arial"/>
                <a:sym typeface="Arial"/>
              </a:rPr>
              <a:t>Sources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Blogs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Facebook pages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Online newspapers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Media</a:t>
            </a:r>
            <a:endParaRPr sz="1100">
              <a:latin typeface="Arial"/>
              <a:ea typeface="Arial"/>
              <a:cs typeface="Arial"/>
              <a:sym typeface="Arial"/>
            </a:endParaRPr>
          </a:p>
          <a:p>
            <a:pPr indent="-254000" lvl="0" marL="342900" rtl="0" algn="l">
              <a:lnSpc>
                <a:spcPct val="103500"/>
              </a:lnSpc>
              <a:spcBef>
                <a:spcPts val="0"/>
              </a:spcBef>
              <a:spcAft>
                <a:spcPts val="0"/>
              </a:spcAft>
              <a:buClr>
                <a:schemeClr val="dk2"/>
              </a:buClr>
              <a:buSzPts val="1400"/>
              <a:buFont typeface="Arial"/>
              <a:buChar char="•"/>
            </a:pPr>
            <a:r>
              <a:rPr lang="en">
                <a:latin typeface="Arial"/>
                <a:ea typeface="Arial"/>
                <a:cs typeface="Arial"/>
                <a:sym typeface="Arial"/>
              </a:rPr>
              <a:t>Routes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Hijacked narratives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 to blogs, vice versa</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 forwarding</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facebook to whatsapp</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Social media to traditional media</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Social media to word of mouth</a:t>
            </a:r>
            <a:endParaRPr/>
          </a:p>
        </p:txBody>
      </p:sp>
      <p:sp>
        <p:nvSpPr>
          <p:cNvPr id="166" name="Google Shape;16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ABC model, STIX model</a:t>
            </a:r>
            <a:endParaRPr/>
          </a:p>
        </p:txBody>
      </p:sp>
      <p:pic>
        <p:nvPicPr>
          <p:cNvPr id="172" name="Google Shape;172;p28"/>
          <p:cNvPicPr preferRelativeResize="0"/>
          <p:nvPr/>
        </p:nvPicPr>
        <p:blipFill rotWithShape="1">
          <a:blip r:embed="rId3">
            <a:alphaModFix/>
          </a:blip>
          <a:srcRect b="0" l="0" r="0" t="0"/>
          <a:stretch/>
        </p:blipFill>
        <p:spPr>
          <a:xfrm>
            <a:off x="311700" y="789125"/>
            <a:ext cx="3329826" cy="3820975"/>
          </a:xfrm>
          <a:prstGeom prst="rect">
            <a:avLst/>
          </a:prstGeom>
          <a:noFill/>
          <a:ln>
            <a:noFill/>
          </a:ln>
        </p:spPr>
      </p:pic>
      <p:pic>
        <p:nvPicPr>
          <p:cNvPr id="173" name="Google Shape;173;p28"/>
          <p:cNvPicPr preferRelativeResize="0"/>
          <p:nvPr/>
        </p:nvPicPr>
        <p:blipFill rotWithShape="1">
          <a:blip r:embed="rId4">
            <a:alphaModFix/>
          </a:blip>
          <a:srcRect b="0" l="0" r="0" t="0"/>
          <a:stretch/>
        </p:blipFill>
        <p:spPr>
          <a:xfrm>
            <a:off x="4003400" y="842663"/>
            <a:ext cx="4718426" cy="371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653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Incidents</a:t>
            </a:r>
            <a:endParaRPr/>
          </a:p>
        </p:txBody>
      </p:sp>
      <p:sp>
        <p:nvSpPr>
          <p:cNvPr id="179" name="Google Shape;179;p29"/>
          <p:cNvSpPr txBox="1"/>
          <p:nvPr>
            <p:ph idx="1" type="body"/>
          </p:nvPr>
        </p:nvSpPr>
        <p:spPr>
          <a:xfrm>
            <a:off x="311700" y="430000"/>
            <a:ext cx="4260300" cy="2024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111"/>
              <a:buNone/>
            </a:pPr>
            <a:r>
              <a:rPr lang="en"/>
              <a:t>Time-limited events (typically 2-3 days)</a:t>
            </a:r>
            <a:endParaRPr/>
          </a:p>
          <a:p>
            <a:pPr indent="0" lvl="0" marL="0" rtl="0" algn="l">
              <a:lnSpc>
                <a:spcPct val="115000"/>
              </a:lnSpc>
              <a:spcBef>
                <a:spcPts val="1200"/>
              </a:spcBef>
              <a:spcAft>
                <a:spcPts val="0"/>
              </a:spcAft>
              <a:buSzPct val="108111"/>
              <a:buNone/>
            </a:pPr>
            <a:r>
              <a:rPr lang="en"/>
              <a:t>Areas include:</a:t>
            </a:r>
            <a:endParaRPr/>
          </a:p>
          <a:p>
            <a:pPr indent="-334327" lvl="0" marL="457200" rtl="0" algn="l">
              <a:lnSpc>
                <a:spcPct val="115000"/>
              </a:lnSpc>
              <a:spcBef>
                <a:spcPts val="1200"/>
              </a:spcBef>
              <a:spcAft>
                <a:spcPts val="0"/>
              </a:spcAft>
              <a:buSzPct val="100000"/>
              <a:buChar char="●"/>
            </a:pPr>
            <a:r>
              <a:rPr lang="en"/>
              <a:t>Elections</a:t>
            </a:r>
            <a:endParaRPr/>
          </a:p>
          <a:p>
            <a:pPr indent="-334327" lvl="0" marL="457200" rtl="0" algn="l">
              <a:lnSpc>
                <a:spcPct val="115000"/>
              </a:lnSpc>
              <a:spcBef>
                <a:spcPts val="0"/>
              </a:spcBef>
              <a:spcAft>
                <a:spcPts val="0"/>
              </a:spcAft>
              <a:buSzPct val="100000"/>
              <a:buChar char="●"/>
            </a:pPr>
            <a:r>
              <a:rPr lang="en"/>
              <a:t>Disasters</a:t>
            </a:r>
            <a:endParaRPr/>
          </a:p>
          <a:p>
            <a:pPr indent="-334327" lvl="0" marL="457200" rtl="0" algn="l">
              <a:lnSpc>
                <a:spcPct val="115000"/>
              </a:lnSpc>
              <a:spcBef>
                <a:spcPts val="0"/>
              </a:spcBef>
              <a:spcAft>
                <a:spcPts val="0"/>
              </a:spcAft>
              <a:buSzPct val="100000"/>
              <a:buChar char="●"/>
            </a:pPr>
            <a:r>
              <a:rPr lang="en"/>
              <a:t>Other events (e.g. Covid19)</a:t>
            </a:r>
            <a:endParaRPr/>
          </a:p>
          <a:p>
            <a:pPr indent="-334327" lvl="0" marL="457200" rtl="0" algn="l">
              <a:lnSpc>
                <a:spcPct val="115000"/>
              </a:lnSpc>
              <a:spcBef>
                <a:spcPts val="0"/>
              </a:spcBef>
              <a:spcAft>
                <a:spcPts val="0"/>
              </a:spcAft>
              <a:buSzPct val="100000"/>
              <a:buChar char="●"/>
            </a:pPr>
            <a:r>
              <a:rPr lang="en"/>
              <a:t>Geopolitical support (e.g. Crimea)</a:t>
            </a:r>
            <a:endParaRPr/>
          </a:p>
        </p:txBody>
      </p:sp>
      <p:pic>
        <p:nvPicPr>
          <p:cNvPr id="180" name="Google Shape;180;p29"/>
          <p:cNvPicPr preferRelativeResize="0"/>
          <p:nvPr/>
        </p:nvPicPr>
        <p:blipFill rotWithShape="1">
          <a:blip r:embed="rId3">
            <a:alphaModFix/>
          </a:blip>
          <a:srcRect b="0" l="0" r="0" t="0"/>
          <a:stretch/>
        </p:blipFill>
        <p:spPr>
          <a:xfrm>
            <a:off x="311700" y="2378500"/>
            <a:ext cx="8705850" cy="2384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Narratives</a:t>
            </a:r>
            <a:endParaRPr/>
          </a:p>
        </p:txBody>
      </p:sp>
      <p:sp>
        <p:nvSpPr>
          <p:cNvPr id="186" name="Google Shape;186;p30"/>
          <p:cNvSpPr txBox="1"/>
          <p:nvPr/>
        </p:nvSpPr>
        <p:spPr>
          <a:xfrm>
            <a:off x="462425" y="872400"/>
            <a:ext cx="3386100" cy="3244800"/>
          </a:xfrm>
          <a:prstGeom prst="rect">
            <a:avLst/>
          </a:prstGeom>
          <a:noFill/>
          <a:ln>
            <a:noFill/>
          </a:ln>
        </p:spPr>
        <p:txBody>
          <a:bodyPr anchorCtr="0" anchor="t" bIns="91425" lIns="91425" spcFirstLastPara="1" rIns="91425" wrap="square" tIns="91425">
            <a:spAutoFit/>
          </a:bodyPr>
          <a:lstStyle/>
          <a:p>
            <a:pPr indent="-327025" lvl="0" marL="457200" marR="0" rtl="0" algn="l">
              <a:lnSpc>
                <a:spcPct val="115000"/>
              </a:lnSpc>
              <a:spcBef>
                <a:spcPts val="1200"/>
              </a:spcBef>
              <a:spcAft>
                <a:spcPts val="0"/>
              </a:spcAft>
              <a:buClr>
                <a:srgbClr val="000000"/>
              </a:buClr>
              <a:buSzPts val="1550"/>
              <a:buFont typeface="Arial"/>
              <a:buChar char="●"/>
            </a:pPr>
            <a:r>
              <a:rPr b="0" i="0" lang="en" sz="1550" u="none" cap="none" strike="noStrike">
                <a:solidFill>
                  <a:srgbClr val="000000"/>
                </a:solidFill>
                <a:latin typeface="Arial"/>
                <a:ea typeface="Arial"/>
                <a:cs typeface="Arial"/>
                <a:sym typeface="Arial"/>
              </a:rPr>
              <a:t>Covid isn’t serious</a:t>
            </a:r>
            <a:endParaRPr b="0" i="0" sz="15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Covid doesn’t exist</a:t>
            </a:r>
            <a:endParaRPr b="0" i="0" sz="12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Individual medical targets</a:t>
            </a:r>
            <a:endParaRPr b="0" i="0" sz="1250" u="none" cap="none" strike="noStrike">
              <a:solidFill>
                <a:srgbClr val="000000"/>
              </a:solidFill>
              <a:latin typeface="Arial"/>
              <a:ea typeface="Arial"/>
              <a:cs typeface="Arial"/>
              <a:sym typeface="Arial"/>
            </a:endParaRPr>
          </a:p>
          <a:p>
            <a:pPr indent="-327025" lvl="0" marL="457200" marR="0" rtl="0" algn="l">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latin typeface="Arial"/>
                <a:ea typeface="Arial"/>
                <a:cs typeface="Arial"/>
                <a:sym typeface="Arial"/>
              </a:rPr>
              <a:t>Medical scams</a:t>
            </a:r>
            <a:endParaRPr b="0" i="0" sz="15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MMS prevents</a:t>
            </a:r>
            <a:endParaRPr b="0" i="0" sz="12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Alcohol prevents</a:t>
            </a:r>
            <a:endParaRPr b="0" i="0" sz="12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etc</a:t>
            </a:r>
            <a:endParaRPr b="0" i="0" sz="1250" u="none" cap="none" strike="noStrike">
              <a:solidFill>
                <a:srgbClr val="000000"/>
              </a:solidFill>
              <a:latin typeface="Arial"/>
              <a:ea typeface="Arial"/>
              <a:cs typeface="Arial"/>
              <a:sym typeface="Arial"/>
            </a:endParaRPr>
          </a:p>
          <a:p>
            <a:pPr indent="-327025" lvl="0" marL="457200" marR="0" rtl="0" algn="l">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latin typeface="Arial"/>
                <a:ea typeface="Arial"/>
                <a:cs typeface="Arial"/>
                <a:sym typeface="Arial"/>
              </a:rPr>
              <a:t>Origin myths</a:t>
            </a:r>
            <a:endParaRPr b="0" i="0" sz="15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Escaped bioweapon</a:t>
            </a:r>
            <a:endParaRPr b="0" i="0" sz="12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Country x created Covid</a:t>
            </a:r>
            <a:endParaRPr b="0" i="0" sz="12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US soldiers took Covid to China</a:t>
            </a:r>
            <a:endParaRPr b="0" i="0" sz="1250" u="none" cap="none" strike="noStrike">
              <a:solidFill>
                <a:srgbClr val="000000"/>
              </a:solidFill>
              <a:latin typeface="Arial"/>
              <a:ea typeface="Arial"/>
              <a:cs typeface="Arial"/>
              <a:sym typeface="Arial"/>
            </a:endParaRPr>
          </a:p>
          <a:p>
            <a:pPr indent="-327025" lvl="0" marL="457200" marR="0" rtl="0" algn="l">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latin typeface="Arial"/>
                <a:ea typeface="Arial"/>
                <a:cs typeface="Arial"/>
                <a:sym typeface="Arial"/>
              </a:rPr>
              <a:t>Resolution myths</a:t>
            </a:r>
            <a:endParaRPr b="0" i="0" sz="1550" u="none" cap="none" strike="noStrike">
              <a:solidFill>
                <a:srgbClr val="000000"/>
              </a:solidFill>
              <a:latin typeface="Arial"/>
              <a:ea typeface="Arial"/>
              <a:cs typeface="Arial"/>
              <a:sym typeface="Arial"/>
            </a:endParaRPr>
          </a:p>
          <a:p>
            <a:pPr indent="-307975" lvl="1" marL="914400" marR="0" rtl="0" algn="l">
              <a:lnSpc>
                <a:spcPct val="115000"/>
              </a:lnSpc>
              <a:spcBef>
                <a:spcPts val="0"/>
              </a:spcBef>
              <a:spcAft>
                <a:spcPts val="0"/>
              </a:spcAft>
              <a:buClr>
                <a:srgbClr val="000000"/>
              </a:buClr>
              <a:buSzPts val="1250"/>
              <a:buFont typeface="Arial"/>
              <a:buChar char="●"/>
            </a:pPr>
            <a:r>
              <a:rPr b="0" i="0" lang="en" sz="1250" u="none" cap="none" strike="noStrike">
                <a:solidFill>
                  <a:srgbClr val="000000"/>
                </a:solidFill>
                <a:latin typeface="Arial"/>
                <a:ea typeface="Arial"/>
                <a:cs typeface="Arial"/>
                <a:sym typeface="Arial"/>
              </a:rPr>
              <a:t>Country y has a Covid cure</a:t>
            </a:r>
            <a:endParaRPr b="0" i="0" sz="1250" u="none" cap="none" strike="noStrike">
              <a:solidFill>
                <a:srgbClr val="000000"/>
              </a:solidFill>
              <a:latin typeface="Arial"/>
              <a:ea typeface="Arial"/>
              <a:cs typeface="Arial"/>
              <a:sym typeface="Arial"/>
            </a:endParaRPr>
          </a:p>
        </p:txBody>
      </p:sp>
      <p:sp>
        <p:nvSpPr>
          <p:cNvPr id="187" name="Google Shape;187;p30"/>
          <p:cNvSpPr txBox="1"/>
          <p:nvPr/>
        </p:nvSpPr>
        <p:spPr>
          <a:xfrm>
            <a:off x="4027550" y="849300"/>
            <a:ext cx="3000000" cy="3627600"/>
          </a:xfrm>
          <a:prstGeom prst="rect">
            <a:avLst/>
          </a:prstGeom>
          <a:noFill/>
          <a:ln>
            <a:noFill/>
          </a:ln>
        </p:spPr>
        <p:txBody>
          <a:bodyPr anchorCtr="0" anchor="t" bIns="91425" lIns="91425" spcFirstLastPara="1" rIns="91425" wrap="square" tIns="91425">
            <a:spAutoFit/>
          </a:bodyPr>
          <a:lstStyle/>
          <a:p>
            <a:pPr indent="-320675" lvl="0" marL="457200" marR="0" rtl="0" algn="l">
              <a:lnSpc>
                <a:spcPct val="115000"/>
              </a:lnSpc>
              <a:spcBef>
                <a:spcPts val="1200"/>
              </a:spcBef>
              <a:spcAft>
                <a:spcPts val="0"/>
              </a:spcAft>
              <a:buClr>
                <a:srgbClr val="000000"/>
              </a:buClr>
              <a:buSzPts val="1450"/>
              <a:buFont typeface="Arial"/>
              <a:buChar char="●"/>
            </a:pPr>
            <a:r>
              <a:rPr b="0" i="0" lang="en" sz="1450" u="none" cap="none" strike="noStrike">
                <a:solidFill>
                  <a:srgbClr val="000000"/>
                </a:solidFill>
                <a:latin typeface="Arial"/>
                <a:ea typeface="Arial"/>
                <a:cs typeface="Arial"/>
                <a:sym typeface="Arial"/>
              </a:rPr>
              <a:t>Crossover with conspiracies</a:t>
            </a:r>
            <a:endParaRPr b="0" i="0" sz="14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Covid and 5G</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Covid and antivax / anti-Gates</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Helicopters spraying for covid</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Depopulation conspiracy</a:t>
            </a:r>
            <a:endParaRPr b="0" i="0" sz="1150" u="none" cap="none" strike="noStrike">
              <a:solidFill>
                <a:srgbClr val="000000"/>
              </a:solidFill>
              <a:latin typeface="Arial"/>
              <a:ea typeface="Arial"/>
              <a:cs typeface="Arial"/>
              <a:sym typeface="Arial"/>
            </a:endParaRPr>
          </a:p>
          <a:p>
            <a:pPr indent="-320675" lvl="0" marL="457200" marR="0" rtl="0" algn="l">
              <a:lnSpc>
                <a:spcPct val="115000"/>
              </a:lnSpc>
              <a:spcBef>
                <a:spcPts val="0"/>
              </a:spcBef>
              <a:spcAft>
                <a:spcPts val="0"/>
              </a:spcAft>
              <a:buClr>
                <a:srgbClr val="000000"/>
              </a:buClr>
              <a:buSzPts val="1450"/>
              <a:buFont typeface="Arial"/>
              <a:buChar char="●"/>
            </a:pPr>
            <a:r>
              <a:rPr b="0" i="0" lang="en" sz="1450" u="none" cap="none" strike="noStrike">
                <a:solidFill>
                  <a:srgbClr val="000000"/>
                </a:solidFill>
                <a:latin typeface="Arial"/>
                <a:ea typeface="Arial"/>
                <a:cs typeface="Arial"/>
                <a:sym typeface="Arial"/>
              </a:rPr>
              <a:t>Crossover with ‘freedom rights’</a:t>
            </a:r>
            <a:endParaRPr b="0" i="0" sz="14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Anti- stayathome</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2nd amendment</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anti-immigration</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Usual far-rightwing groups</a:t>
            </a:r>
            <a:endParaRPr b="0" i="0" sz="1150" u="none" cap="none" strike="noStrike">
              <a:solidFill>
                <a:srgbClr val="000000"/>
              </a:solidFill>
              <a:latin typeface="Arial"/>
              <a:ea typeface="Arial"/>
              <a:cs typeface="Arial"/>
              <a:sym typeface="Arial"/>
            </a:endParaRPr>
          </a:p>
          <a:p>
            <a:pPr indent="-320675" lvl="0" marL="457200" marR="0" rtl="0" algn="l">
              <a:lnSpc>
                <a:spcPct val="115000"/>
              </a:lnSpc>
              <a:spcBef>
                <a:spcPts val="0"/>
              </a:spcBef>
              <a:spcAft>
                <a:spcPts val="0"/>
              </a:spcAft>
              <a:buClr>
                <a:srgbClr val="000000"/>
              </a:buClr>
              <a:buSzPts val="1450"/>
              <a:buFont typeface="Arial"/>
              <a:buChar char="●"/>
            </a:pPr>
            <a:r>
              <a:rPr b="0" i="0" lang="en" sz="1450" u="none" cap="none" strike="noStrike">
                <a:solidFill>
                  <a:srgbClr val="000000"/>
                </a:solidFill>
                <a:latin typeface="Arial"/>
                <a:ea typeface="Arial"/>
                <a:cs typeface="Arial"/>
                <a:sym typeface="Arial"/>
              </a:rPr>
              <a:t>Geopolitics</a:t>
            </a:r>
            <a:endParaRPr b="0" i="0" sz="14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China, Iran: covert + overt</a:t>
            </a:r>
            <a:endParaRPr b="0" i="0" sz="1150" u="none" cap="none" strike="noStrike">
              <a:solidFill>
                <a:srgbClr val="000000"/>
              </a:solidFill>
              <a:latin typeface="Arial"/>
              <a:ea typeface="Arial"/>
              <a:cs typeface="Arial"/>
              <a:sym typeface="Arial"/>
            </a:endParaRPr>
          </a:p>
          <a:p>
            <a:pPr indent="-301625" lvl="1" marL="914400" marR="0" rtl="0" algn="l">
              <a:lnSpc>
                <a:spcPct val="115000"/>
              </a:lnSpc>
              <a:spcBef>
                <a:spcPts val="0"/>
              </a:spcBef>
              <a:spcAft>
                <a:spcPts val="0"/>
              </a:spcAft>
              <a:buClr>
                <a:srgbClr val="000000"/>
              </a:buClr>
              <a:buSzPts val="1150"/>
              <a:buFont typeface="Arial"/>
              <a:buChar char="●"/>
            </a:pPr>
            <a:r>
              <a:rPr b="0" i="0" lang="en" sz="1150" u="none" cap="none" strike="noStrike">
                <a:solidFill>
                  <a:srgbClr val="000000"/>
                </a:solidFill>
                <a:latin typeface="Arial"/>
                <a:ea typeface="Arial"/>
                <a:cs typeface="Arial"/>
                <a:sym typeface="Arial"/>
              </a:rPr>
              <a:t>“Blue check” disinfo</a:t>
            </a:r>
            <a:endParaRPr b="0" i="0" sz="115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Campaigns / Persistent Manipulators</a:t>
            </a:r>
            <a:endParaRPr/>
          </a:p>
        </p:txBody>
      </p:sp>
      <p:sp>
        <p:nvSpPr>
          <p:cNvPr id="193" name="Google Shape;193;p31"/>
          <p:cNvSpPr txBox="1"/>
          <p:nvPr>
            <p:ph idx="1" type="body"/>
          </p:nvPr>
        </p:nvSpPr>
        <p:spPr>
          <a:xfrm>
            <a:off x="311700" y="790338"/>
            <a:ext cx="8520600" cy="37788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946"/>
              <a:buNone/>
            </a:pPr>
            <a:r>
              <a:rPr b="1" lang="en">
                <a:solidFill>
                  <a:srgbClr val="000000"/>
                </a:solidFill>
              </a:rPr>
              <a:t>Advanced Persistent Manipulators</a:t>
            </a:r>
            <a:r>
              <a:rPr lang="en">
                <a:solidFill>
                  <a:srgbClr val="000000"/>
                </a:solidFill>
              </a:rPr>
              <a:t>: “</a:t>
            </a:r>
            <a:r>
              <a:rPr lang="en">
                <a:solidFill>
                  <a:srgbClr val="000000"/>
                </a:solidFill>
                <a:highlight>
                  <a:srgbClr val="FFFFFF"/>
                </a:highlight>
              </a:rPr>
              <a:t>with resources, talent, and technology for advancing their influence over an enduring period” (Clint Watts)</a:t>
            </a:r>
            <a:endParaRPr>
              <a:solidFill>
                <a:srgbClr val="000000"/>
              </a:solidFill>
              <a:highlight>
                <a:srgbClr val="FFFFFF"/>
              </a:highlight>
            </a:endParaRPr>
          </a:p>
          <a:p>
            <a:pPr indent="-342900" lvl="0" marL="457200" rtl="0" algn="l">
              <a:lnSpc>
                <a:spcPct val="115000"/>
              </a:lnSpc>
              <a:spcBef>
                <a:spcPts val="1200"/>
              </a:spcBef>
              <a:spcAft>
                <a:spcPts val="0"/>
              </a:spcAft>
              <a:buClr>
                <a:srgbClr val="000000"/>
              </a:buClr>
              <a:buSzPts val="1800"/>
              <a:buChar char="●"/>
            </a:pPr>
            <a:r>
              <a:rPr lang="en">
                <a:solidFill>
                  <a:srgbClr val="000000"/>
                </a:solidFill>
                <a:highlight>
                  <a:srgbClr val="FFFFFF"/>
                </a:highlight>
              </a:rPr>
              <a:t>Gen 1: disrupt the system: hacktivists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
                <a:solidFill>
                  <a:srgbClr val="000000"/>
                </a:solidFill>
                <a:highlight>
                  <a:srgbClr val="FFFFFF"/>
                </a:highlight>
              </a:rPr>
              <a:t>Hacking to shape public opinion</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Gen 2: exploit the system: extremists (ISIS)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
                <a:solidFill>
                  <a:srgbClr val="000000"/>
                </a:solidFill>
                <a:highlight>
                  <a:srgbClr val="FFFFFF"/>
                </a:highlight>
              </a:rPr>
              <a:t>Social media influence</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Gen 3: distort the system (Russia)</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
                <a:solidFill>
                  <a:srgbClr val="000000"/>
                </a:solidFill>
                <a:highlight>
                  <a:srgbClr val="FFFFFF"/>
                </a:highlight>
              </a:rPr>
              <a:t>Social media influence fusion centre (personas, news sites, include in-person influence), </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Gen 4: dominate the system (trolling as a service)</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
                <a:solidFill>
                  <a:srgbClr val="000000"/>
                </a:solidFill>
                <a:highlight>
                  <a:srgbClr val="FFFFFF"/>
                </a:highlight>
              </a:rPr>
              <a:t>AI, social bots, false content, in-person, apps</a:t>
            </a:r>
            <a:endParaRPr>
              <a:solidFill>
                <a:srgbClr val="000000"/>
              </a:solidFill>
              <a:highlight>
                <a:srgbClr val="FFFFFF"/>
              </a:highlight>
            </a:endParaRPr>
          </a:p>
          <a:p>
            <a:pPr indent="-342900" lvl="0" marL="457200" rtl="0" algn="l">
              <a:lnSpc>
                <a:spcPct val="115000"/>
              </a:lnSpc>
              <a:spcBef>
                <a:spcPts val="0"/>
              </a:spcBef>
              <a:spcAft>
                <a:spcPts val="0"/>
              </a:spcAft>
              <a:buClr>
                <a:srgbClr val="000000"/>
              </a:buClr>
              <a:buSzPts val="1800"/>
              <a:buChar char="●"/>
            </a:pPr>
            <a:r>
              <a:rPr lang="en">
                <a:solidFill>
                  <a:srgbClr val="000000"/>
                </a:solidFill>
                <a:highlight>
                  <a:srgbClr val="FFFFFF"/>
                </a:highlight>
              </a:rPr>
              <a:t>Gen 5: Own the system (China, corporations)</a:t>
            </a:r>
            <a:endParaRPr>
              <a:solidFill>
                <a:srgbClr val="000000"/>
              </a:solidFill>
              <a:highlight>
                <a:srgbClr val="FFFFFF"/>
              </a:highlight>
            </a:endParaRPr>
          </a:p>
          <a:p>
            <a:pPr indent="-317500" lvl="1" marL="914400" rtl="0" algn="l">
              <a:lnSpc>
                <a:spcPct val="115000"/>
              </a:lnSpc>
              <a:spcBef>
                <a:spcPts val="0"/>
              </a:spcBef>
              <a:spcAft>
                <a:spcPts val="0"/>
              </a:spcAft>
              <a:buClr>
                <a:srgbClr val="000000"/>
              </a:buClr>
              <a:buSzPts val="1400"/>
              <a:buChar char="○"/>
            </a:pPr>
            <a:r>
              <a:rPr lang="en">
                <a:solidFill>
                  <a:srgbClr val="000000"/>
                </a:solidFill>
                <a:highlight>
                  <a:srgbClr val="FFFFFF"/>
                </a:highlight>
              </a:rPr>
              <a:t>Internet balkanisation to apps, create preferred reality </a:t>
            </a:r>
            <a:endParaRPr>
              <a:solidFill>
                <a:srgbClr val="000000"/>
              </a:solidFill>
              <a:highlight>
                <a:srgbClr val="FFFFFF"/>
              </a:highlight>
            </a:endParaRPr>
          </a:p>
          <a:p>
            <a:pPr indent="0" lvl="0" marL="0" rtl="0" algn="l">
              <a:lnSpc>
                <a:spcPct val="115000"/>
              </a:lnSpc>
              <a:spcBef>
                <a:spcPts val="1200"/>
              </a:spcBef>
              <a:spcAft>
                <a:spcPts val="1200"/>
              </a:spcAft>
              <a:buSzPts val="1946"/>
              <a:buNone/>
            </a:pPr>
            <a:r>
              <a:t/>
            </a:r>
            <a:endParaRPr>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Actors</a:t>
            </a:r>
            <a:endParaRPr/>
          </a:p>
        </p:txBody>
      </p:sp>
      <p:sp>
        <p:nvSpPr>
          <p:cNvPr id="199" name="Google Shape;199;p32"/>
          <p:cNvSpPr txBox="1"/>
          <p:nvPr>
            <p:ph idx="1" type="body"/>
          </p:nvPr>
        </p:nvSpPr>
        <p:spPr>
          <a:xfrm>
            <a:off x="134250" y="1167400"/>
            <a:ext cx="28041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Entities behind disinformation</a:t>
            </a:r>
            <a:endParaRPr/>
          </a:p>
          <a:p>
            <a:pPr indent="-342900" lvl="0" marL="457200" rtl="0" algn="l">
              <a:lnSpc>
                <a:spcPct val="115000"/>
              </a:lnSpc>
              <a:spcBef>
                <a:spcPts val="1200"/>
              </a:spcBef>
              <a:spcAft>
                <a:spcPts val="0"/>
              </a:spcAft>
              <a:buSzPts val="1800"/>
              <a:buChar char="●"/>
            </a:pPr>
            <a:r>
              <a:rPr lang="en"/>
              <a:t>Nationstates</a:t>
            </a:r>
            <a:endParaRPr/>
          </a:p>
          <a:p>
            <a:pPr indent="-342900" lvl="0" marL="457200" rtl="0" algn="l">
              <a:lnSpc>
                <a:spcPct val="115000"/>
              </a:lnSpc>
              <a:spcBef>
                <a:spcPts val="0"/>
              </a:spcBef>
              <a:spcAft>
                <a:spcPts val="0"/>
              </a:spcAft>
              <a:buSzPts val="1800"/>
              <a:buChar char="●"/>
            </a:pPr>
            <a:r>
              <a:rPr lang="en"/>
              <a:t>Individuals</a:t>
            </a:r>
            <a:endParaRPr/>
          </a:p>
          <a:p>
            <a:pPr indent="-342900" lvl="0" marL="457200" rtl="0" algn="l">
              <a:lnSpc>
                <a:spcPct val="115000"/>
              </a:lnSpc>
              <a:spcBef>
                <a:spcPts val="0"/>
              </a:spcBef>
              <a:spcAft>
                <a:spcPts val="0"/>
              </a:spcAft>
              <a:buSzPts val="1800"/>
              <a:buChar char="●"/>
            </a:pPr>
            <a:r>
              <a:rPr lang="en"/>
              <a:t>Companies</a:t>
            </a:r>
            <a:endParaRPr/>
          </a:p>
          <a:p>
            <a:pPr indent="0" lvl="0" marL="0" rtl="0" algn="l">
              <a:lnSpc>
                <a:spcPct val="115000"/>
              </a:lnSpc>
              <a:spcBef>
                <a:spcPts val="1200"/>
              </a:spcBef>
              <a:spcAft>
                <a:spcPts val="0"/>
              </a:spcAft>
              <a:buSzPts val="1800"/>
              <a:buNone/>
            </a:pPr>
            <a:r>
              <a:rPr lang="en"/>
              <a:t>Entities part of disinformation</a:t>
            </a:r>
            <a:endParaRPr/>
          </a:p>
          <a:p>
            <a:pPr indent="-342900" lvl="0" marL="457200" rtl="0" algn="l">
              <a:lnSpc>
                <a:spcPct val="115000"/>
              </a:lnSpc>
              <a:spcBef>
                <a:spcPts val="1200"/>
              </a:spcBef>
              <a:spcAft>
                <a:spcPts val="0"/>
              </a:spcAft>
              <a:buSzPts val="1800"/>
              <a:buChar char="●"/>
            </a:pPr>
            <a:r>
              <a:rPr lang="en"/>
              <a:t>DAAS companies</a:t>
            </a:r>
            <a:endParaRPr/>
          </a:p>
        </p:txBody>
      </p:sp>
      <p:pic>
        <p:nvPicPr>
          <p:cNvPr id="200" name="Google Shape;200;p32"/>
          <p:cNvPicPr preferRelativeResize="0"/>
          <p:nvPr/>
        </p:nvPicPr>
        <p:blipFill rotWithShape="1">
          <a:blip r:embed="rId3">
            <a:alphaModFix/>
          </a:blip>
          <a:srcRect b="0" l="0" r="0" t="0"/>
          <a:stretch/>
        </p:blipFill>
        <p:spPr>
          <a:xfrm>
            <a:off x="3090900" y="492400"/>
            <a:ext cx="5900699" cy="3288253"/>
          </a:xfrm>
          <a:prstGeom prst="rect">
            <a:avLst/>
          </a:prstGeom>
          <a:noFill/>
          <a:ln>
            <a:noFill/>
          </a:ln>
        </p:spPr>
      </p:pic>
      <p:sp>
        <p:nvSpPr>
          <p:cNvPr id="201" name="Google Shape;201;p32"/>
          <p:cNvSpPr txBox="1"/>
          <p:nvPr/>
        </p:nvSpPr>
        <p:spPr>
          <a:xfrm>
            <a:off x="3090900" y="3931200"/>
            <a:ext cx="590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https://gijn.org/2020/07/08/6-tools-and-6-techniques-reporters-can-use-to-unmask-the-actors-behind-covid-19-disinformation/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INST408C Week </a:t>
            </a:r>
            <a:endParaRPr/>
          </a:p>
        </p:txBody>
      </p:sp>
      <p:sp>
        <p:nvSpPr>
          <p:cNvPr id="73" name="Google Shape;73;p15"/>
          <p:cNvSpPr txBox="1"/>
          <p:nvPr>
            <p:ph idx="1" type="body"/>
          </p:nvPr>
        </p:nvSpPr>
        <p:spPr>
          <a:xfrm>
            <a:off x="364050" y="7074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Monday</a:t>
            </a:r>
            <a:endParaRPr/>
          </a:p>
          <a:p>
            <a:pPr indent="-342900" lvl="0" marL="457200" rtl="0" algn="l">
              <a:spcBef>
                <a:spcPts val="1200"/>
              </a:spcBef>
              <a:spcAft>
                <a:spcPts val="0"/>
              </a:spcAft>
              <a:buSzPts val="1800"/>
              <a:buChar char="●"/>
            </a:pPr>
            <a:r>
              <a:rPr lang="en"/>
              <a:t>Building landscapes</a:t>
            </a:r>
            <a:endParaRPr/>
          </a:p>
        </p:txBody>
      </p:sp>
      <p:sp>
        <p:nvSpPr>
          <p:cNvPr id="74" name="Google Shape;74;p15"/>
          <p:cNvSpPr txBox="1"/>
          <p:nvPr>
            <p:ph idx="1" type="body"/>
          </p:nvPr>
        </p:nvSpPr>
        <p:spPr>
          <a:xfrm>
            <a:off x="3640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Readings</a:t>
            </a:r>
            <a:endParaRPr/>
          </a:p>
          <a:p>
            <a:pPr indent="-300037" lvl="0" marL="457200" rtl="0" algn="l">
              <a:spcBef>
                <a:spcPts val="1200"/>
              </a:spcBef>
              <a:spcAft>
                <a:spcPts val="0"/>
              </a:spcAft>
              <a:buSzPct val="100000"/>
              <a:buChar char="●"/>
            </a:pPr>
            <a:r>
              <a:rPr lang="en"/>
              <a:t>Any country in the OII book</a:t>
            </a:r>
            <a:endParaRPr/>
          </a:p>
          <a:p>
            <a:pPr indent="-300037" lvl="0" marL="457200" rtl="0" algn="l">
              <a:spcBef>
                <a:spcPts val="0"/>
              </a:spcBef>
              <a:spcAft>
                <a:spcPts val="0"/>
              </a:spcAft>
              <a:buSzPct val="100000"/>
              <a:buChar char="●"/>
            </a:pPr>
            <a:r>
              <a:rPr lang="en" u="sng">
                <a:solidFill>
                  <a:schemeClr val="hlink"/>
                </a:solidFill>
                <a:hlinkClick r:id="rId3"/>
              </a:rPr>
              <a:t>https://theconversation.com/misinformation-disinformation-and-hoaxes-whats-the-difference-158491</a:t>
            </a:r>
            <a:endParaRPr/>
          </a:p>
          <a:p>
            <a:pPr indent="-300037" lvl="0" marL="457200" rtl="0" algn="l">
              <a:spcBef>
                <a:spcPts val="0"/>
              </a:spcBef>
              <a:spcAft>
                <a:spcPts val="0"/>
              </a:spcAft>
              <a:buSzPct val="100000"/>
              <a:buChar char="●"/>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idx="1" type="body"/>
          </p:nvPr>
        </p:nvSpPr>
        <p:spPr>
          <a:xfrm>
            <a:off x="47527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Assignments</a:t>
            </a:r>
            <a:endParaRPr/>
          </a:p>
          <a:p>
            <a:pPr indent="-342900" lvl="0" marL="457200" rtl="0" algn="l">
              <a:spcBef>
                <a:spcPts val="1200"/>
              </a:spcBef>
              <a:spcAft>
                <a:spcPts val="0"/>
              </a:spcAft>
              <a:buSzPts val="1800"/>
              <a:buChar char="●"/>
            </a:pPr>
            <a:r>
              <a:rPr lang="en"/>
              <a:t>Create a landscape assessment for a country, vertical, or organisation</a:t>
            </a:r>
            <a:endParaRPr/>
          </a:p>
        </p:txBody>
      </p:sp>
      <p:sp>
        <p:nvSpPr>
          <p:cNvPr id="77" name="Google Shape;77;p15"/>
          <p:cNvSpPr txBox="1"/>
          <p:nvPr>
            <p:ph idx="1" type="body"/>
          </p:nvPr>
        </p:nvSpPr>
        <p:spPr>
          <a:xfrm>
            <a:off x="4752750" y="7075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Wednesday</a:t>
            </a:r>
            <a:endParaRPr/>
          </a:p>
          <a:p>
            <a:pPr indent="-342900" lvl="0" marL="457200" rtl="0" algn="l">
              <a:spcBef>
                <a:spcPts val="1200"/>
              </a:spcBef>
              <a:spcAft>
                <a:spcPts val="0"/>
              </a:spcAft>
              <a:buSzPts val="1800"/>
              <a:buChar char="●"/>
            </a:pPr>
            <a:r>
              <a:rPr lang="en"/>
              <a:t>Building landscapes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Disinformation Actors</a:t>
            </a:r>
            <a:endParaRPr sz="3000"/>
          </a:p>
        </p:txBody>
      </p:sp>
      <p:grpSp>
        <p:nvGrpSpPr>
          <p:cNvPr id="207" name="Google Shape;207;p33"/>
          <p:cNvGrpSpPr/>
          <p:nvPr/>
        </p:nvGrpSpPr>
        <p:grpSpPr>
          <a:xfrm>
            <a:off x="524400" y="1426180"/>
            <a:ext cx="2484450" cy="3203400"/>
            <a:chOff x="0" y="-1"/>
            <a:chExt cx="3312600" cy="4271200"/>
          </a:xfrm>
        </p:grpSpPr>
        <p:sp>
          <p:nvSpPr>
            <p:cNvPr id="208" name="Google Shape;208;p33"/>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 name="Google Shape;209;p33"/>
            <p:cNvSpPr txBox="1"/>
            <p:nvPr/>
          </p:nvSpPr>
          <p:spPr>
            <a:xfrm>
              <a:off x="12700" y="12699"/>
              <a:ext cx="32871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Persistent Manipulators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Advanced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Internet Research Agency</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China, Iran teams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For-profit website networks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Antivax websites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Pink slime sites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“Stolen” US election sites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Nationstate media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Sputnik</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Russia Today</a:t>
              </a:r>
              <a:endParaRPr b="0" i="0" sz="1200" u="none" cap="none" strike="noStrike">
                <a:solidFill>
                  <a:srgbClr val="000000"/>
                </a:solidFill>
                <a:latin typeface="Arial"/>
                <a:ea typeface="Arial"/>
                <a:cs typeface="Arial"/>
                <a:sym typeface="Arial"/>
              </a:endParaRPr>
            </a:p>
          </p:txBody>
        </p:sp>
      </p:grpSp>
      <p:grpSp>
        <p:nvGrpSpPr>
          <p:cNvPr id="210" name="Google Shape;210;p33"/>
          <p:cNvGrpSpPr/>
          <p:nvPr/>
        </p:nvGrpSpPr>
        <p:grpSpPr>
          <a:xfrm>
            <a:off x="3368417" y="1426161"/>
            <a:ext cx="2445750" cy="3126150"/>
            <a:chOff x="-1" y="-1"/>
            <a:chExt cx="3261000" cy="4168200"/>
          </a:xfrm>
        </p:grpSpPr>
        <p:sp>
          <p:nvSpPr>
            <p:cNvPr id="211" name="Google Shape;211;p33"/>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12" name="Google Shape;212;p33"/>
            <p:cNvSpPr txBox="1"/>
            <p:nvPr/>
          </p:nvSpPr>
          <p:spPr>
            <a:xfrm>
              <a:off x="12699" y="12699"/>
              <a:ext cx="3235500" cy="3027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Service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Providers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Disinformation as a Service</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Factories</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Ex-marketing, spam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Ad-Hoc paid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EBLA Ghana</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PeaceData USA</a:t>
              </a:r>
              <a:endParaRPr b="0" i="0" sz="1100" u="none" cap="none" strike="noStrike">
                <a:solidFill>
                  <a:srgbClr val="000000"/>
                </a:solidFill>
                <a:latin typeface="Arial"/>
                <a:ea typeface="Arial"/>
                <a:cs typeface="Arial"/>
                <a:sym typeface="Arial"/>
              </a:endParaRPr>
            </a:p>
          </p:txBody>
        </p:sp>
      </p:grpSp>
      <p:grpSp>
        <p:nvGrpSpPr>
          <p:cNvPr id="213" name="Google Shape;213;p33"/>
          <p:cNvGrpSpPr/>
          <p:nvPr/>
        </p:nvGrpSpPr>
        <p:grpSpPr>
          <a:xfrm>
            <a:off x="6173737" y="1426180"/>
            <a:ext cx="2407050" cy="3126150"/>
            <a:chOff x="-1" y="-1"/>
            <a:chExt cx="3209400" cy="4168200"/>
          </a:xfrm>
        </p:grpSpPr>
        <p:sp>
          <p:nvSpPr>
            <p:cNvPr id="214" name="Google Shape;214;p33"/>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3"/>
            <p:cNvSpPr txBox="1"/>
            <p:nvPr/>
          </p:nvSpPr>
          <p:spPr>
            <a:xfrm>
              <a:off x="12699" y="12699"/>
              <a:ext cx="3183900" cy="390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Opportunists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Wares Sellers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Clicks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T-shirts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Books etc.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Conspiracy 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Extremists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Individuals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Attention-seekers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Jokers etc</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Behaviours</a:t>
            </a:r>
            <a:endParaRPr/>
          </a:p>
        </p:txBody>
      </p:sp>
      <p:sp>
        <p:nvSpPr>
          <p:cNvPr id="221" name="Google Shape;221;p34"/>
          <p:cNvSpPr txBox="1"/>
          <p:nvPr>
            <p:ph idx="1" type="body"/>
          </p:nvPr>
        </p:nvSpPr>
        <p:spPr>
          <a:xfrm>
            <a:off x="311700" y="1152475"/>
            <a:ext cx="39693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500"/>
              <a:t>Techniques used in misinformation or disinformation campaigns</a:t>
            </a:r>
            <a:endParaRPr sz="1500"/>
          </a:p>
          <a:p>
            <a:pPr indent="0" lvl="0" marL="0" rtl="0" algn="l">
              <a:lnSpc>
                <a:spcPct val="115000"/>
              </a:lnSpc>
              <a:spcBef>
                <a:spcPts val="1200"/>
              </a:spcBef>
              <a:spcAft>
                <a:spcPts val="1200"/>
              </a:spcAft>
              <a:buSzPts val="1800"/>
              <a:buNone/>
            </a:pPr>
            <a:r>
              <a:rPr lang="en" sz="1500"/>
              <a:t>Useful to track because they’re often repeated, and we can design mitigations and countermeasures</a:t>
            </a:r>
            <a:endParaRPr sz="1500"/>
          </a:p>
        </p:txBody>
      </p:sp>
      <p:pic>
        <p:nvPicPr>
          <p:cNvPr id="222" name="Google Shape;222;p34"/>
          <p:cNvPicPr preferRelativeResize="0"/>
          <p:nvPr/>
        </p:nvPicPr>
        <p:blipFill rotWithShape="1">
          <a:blip r:embed="rId3">
            <a:alphaModFix/>
          </a:blip>
          <a:srcRect b="0" l="0" r="0" t="0"/>
          <a:stretch/>
        </p:blipFill>
        <p:spPr>
          <a:xfrm>
            <a:off x="4400600" y="1319300"/>
            <a:ext cx="4531325" cy="279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50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Behaviours (RESIST toolkit)</a:t>
            </a:r>
            <a:endParaRPr/>
          </a:p>
        </p:txBody>
      </p:sp>
      <p:pic>
        <p:nvPicPr>
          <p:cNvPr id="228" name="Google Shape;228;p35"/>
          <p:cNvPicPr preferRelativeResize="0"/>
          <p:nvPr/>
        </p:nvPicPr>
        <p:blipFill rotWithShape="1">
          <a:blip r:embed="rId3">
            <a:alphaModFix/>
          </a:blip>
          <a:srcRect b="0" l="0" r="0" t="0"/>
          <a:stretch/>
        </p:blipFill>
        <p:spPr>
          <a:xfrm>
            <a:off x="212075" y="522250"/>
            <a:ext cx="4030401" cy="4164275"/>
          </a:xfrm>
          <a:prstGeom prst="rect">
            <a:avLst/>
          </a:prstGeom>
          <a:noFill/>
          <a:ln>
            <a:noFill/>
          </a:ln>
        </p:spPr>
      </p:pic>
      <p:pic>
        <p:nvPicPr>
          <p:cNvPr id="229" name="Google Shape;229;p35"/>
          <p:cNvPicPr preferRelativeResize="0"/>
          <p:nvPr/>
        </p:nvPicPr>
        <p:blipFill rotWithShape="1">
          <a:blip r:embed="rId4">
            <a:alphaModFix/>
          </a:blip>
          <a:srcRect b="0" l="0" r="0" t="0"/>
          <a:stretch/>
        </p:blipFill>
        <p:spPr>
          <a:xfrm>
            <a:off x="4572000" y="757314"/>
            <a:ext cx="4419600" cy="37667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Tools</a:t>
            </a:r>
            <a:endParaRPr/>
          </a:p>
        </p:txBody>
      </p:sp>
      <p:sp>
        <p:nvSpPr>
          <p:cNvPr id="235" name="Google Shape;235;p36"/>
          <p:cNvSpPr txBox="1"/>
          <p:nvPr>
            <p:ph idx="1" type="body"/>
          </p:nvPr>
        </p:nvSpPr>
        <p:spPr>
          <a:xfrm>
            <a:off x="311700" y="1152475"/>
            <a:ext cx="27294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Bots</a:t>
            </a:r>
            <a:endParaRPr/>
          </a:p>
          <a:p>
            <a:pPr indent="-342900" lvl="0" marL="457200" rtl="0" algn="l">
              <a:lnSpc>
                <a:spcPct val="115000"/>
              </a:lnSpc>
              <a:spcBef>
                <a:spcPts val="0"/>
              </a:spcBef>
              <a:spcAft>
                <a:spcPts val="0"/>
              </a:spcAft>
              <a:buSzPts val="1800"/>
              <a:buChar char="●"/>
            </a:pPr>
            <a:r>
              <a:rPr lang="en"/>
              <a:t>IFTTT variants</a:t>
            </a:r>
            <a:endParaRPr/>
          </a:p>
          <a:p>
            <a:pPr indent="-342900" lvl="0" marL="457200" rtl="0" algn="l">
              <a:lnSpc>
                <a:spcPct val="115000"/>
              </a:lnSpc>
              <a:spcBef>
                <a:spcPts val="0"/>
              </a:spcBef>
              <a:spcAft>
                <a:spcPts val="0"/>
              </a:spcAft>
              <a:buSzPts val="1800"/>
              <a:buChar char="●"/>
            </a:pPr>
            <a:r>
              <a:rPr lang="en"/>
              <a:t>Personas</a:t>
            </a:r>
            <a:endParaRPr/>
          </a:p>
          <a:p>
            <a:pPr indent="-342900" lvl="0" marL="457200" rtl="0" algn="l">
              <a:lnSpc>
                <a:spcPct val="115000"/>
              </a:lnSpc>
              <a:spcBef>
                <a:spcPts val="0"/>
              </a:spcBef>
              <a:spcAft>
                <a:spcPts val="0"/>
              </a:spcAft>
              <a:buSzPts val="1800"/>
              <a:buChar char="●"/>
            </a:pPr>
            <a:r>
              <a:rPr lang="en"/>
              <a:t>Network analysis</a:t>
            </a:r>
            <a:endParaRPr/>
          </a:p>
          <a:p>
            <a:pPr indent="-342900" lvl="0" marL="457200" rtl="0" algn="l">
              <a:lnSpc>
                <a:spcPct val="115000"/>
              </a:lnSpc>
              <a:spcBef>
                <a:spcPts val="0"/>
              </a:spcBef>
              <a:spcAft>
                <a:spcPts val="0"/>
              </a:spcAft>
              <a:buSzPts val="1800"/>
              <a:buChar char="●"/>
            </a:pPr>
            <a:r>
              <a:rPr lang="en"/>
              <a:t>Marketing tools</a:t>
            </a:r>
            <a:endParaRPr/>
          </a:p>
          <a:p>
            <a:pPr indent="0" lvl="0" marL="0" rtl="0" algn="l">
              <a:lnSpc>
                <a:spcPct val="115000"/>
              </a:lnSpc>
              <a:spcBef>
                <a:spcPts val="1200"/>
              </a:spcBef>
              <a:spcAft>
                <a:spcPts val="1200"/>
              </a:spcAft>
              <a:buSzPts val="1800"/>
              <a:buNone/>
            </a:pPr>
            <a:r>
              <a:t/>
            </a:r>
            <a:endParaRPr/>
          </a:p>
        </p:txBody>
      </p:sp>
      <p:pic>
        <p:nvPicPr>
          <p:cNvPr id="236" name="Google Shape;236;p36"/>
          <p:cNvPicPr preferRelativeResize="0"/>
          <p:nvPr/>
        </p:nvPicPr>
        <p:blipFill rotWithShape="1">
          <a:blip r:embed="rId3">
            <a:alphaModFix/>
          </a:blip>
          <a:srcRect b="0" l="0" r="0" t="0"/>
          <a:stretch/>
        </p:blipFill>
        <p:spPr>
          <a:xfrm>
            <a:off x="3107225" y="393400"/>
            <a:ext cx="5791350" cy="3899501"/>
          </a:xfrm>
          <a:prstGeom prst="rect">
            <a:avLst/>
          </a:prstGeom>
          <a:noFill/>
          <a:ln>
            <a:noFill/>
          </a:ln>
        </p:spPr>
      </p:pic>
      <p:sp>
        <p:nvSpPr>
          <p:cNvPr id="237" name="Google Shape;237;p36"/>
          <p:cNvSpPr txBox="1"/>
          <p:nvPr/>
        </p:nvSpPr>
        <p:spPr>
          <a:xfrm>
            <a:off x="3041100" y="4340275"/>
            <a:ext cx="579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https://twitter.com/conspirator0/status/1249020176382779392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101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Artifacts</a:t>
            </a:r>
            <a:endParaRPr/>
          </a:p>
        </p:txBody>
      </p:sp>
      <p:sp>
        <p:nvSpPr>
          <p:cNvPr id="243" name="Google Shape;243;p37"/>
          <p:cNvSpPr txBox="1"/>
          <p:nvPr>
            <p:ph idx="1" type="body"/>
          </p:nvPr>
        </p:nvSpPr>
        <p:spPr>
          <a:xfrm>
            <a:off x="311700" y="1152475"/>
            <a:ext cx="390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Text, images, videos, audio etc</a:t>
            </a:r>
            <a:endParaRPr/>
          </a:p>
          <a:p>
            <a:pPr indent="0" lvl="0" marL="0" rtl="0" algn="l">
              <a:lnSpc>
                <a:spcPct val="115000"/>
              </a:lnSpc>
              <a:spcBef>
                <a:spcPts val="1200"/>
              </a:spcBef>
              <a:spcAft>
                <a:spcPts val="0"/>
              </a:spcAft>
              <a:buSzPts val="1800"/>
              <a:buNone/>
            </a:pPr>
            <a:r>
              <a:rPr lang="en"/>
              <a:t>Accounts, groups</a:t>
            </a:r>
            <a:endParaRPr/>
          </a:p>
          <a:p>
            <a:pPr indent="0" lvl="0" marL="0" rtl="0" algn="l">
              <a:lnSpc>
                <a:spcPct val="115000"/>
              </a:lnSpc>
              <a:spcBef>
                <a:spcPts val="1200"/>
              </a:spcBef>
              <a:spcAft>
                <a:spcPts val="1200"/>
              </a:spcAft>
              <a:buSzPts val="1800"/>
              <a:buNone/>
            </a:pPr>
            <a:r>
              <a:rPr lang="en"/>
              <a:t>Connections between them</a:t>
            </a:r>
            <a:endParaRPr/>
          </a:p>
        </p:txBody>
      </p:sp>
      <p:pic>
        <p:nvPicPr>
          <p:cNvPr id="244" name="Google Shape;244;p37"/>
          <p:cNvPicPr preferRelativeResize="0"/>
          <p:nvPr/>
        </p:nvPicPr>
        <p:blipFill rotWithShape="1">
          <a:blip r:embed="rId3">
            <a:alphaModFix/>
          </a:blip>
          <a:srcRect b="0" l="0" r="0" t="0"/>
          <a:stretch/>
        </p:blipFill>
        <p:spPr>
          <a:xfrm>
            <a:off x="4234025" y="466500"/>
            <a:ext cx="4617602" cy="3302606"/>
          </a:xfrm>
          <a:prstGeom prst="rect">
            <a:avLst/>
          </a:prstGeom>
          <a:noFill/>
          <a:ln>
            <a:noFill/>
          </a:ln>
        </p:spPr>
      </p:pic>
      <p:sp>
        <p:nvSpPr>
          <p:cNvPr id="245" name="Google Shape;245;p37"/>
          <p:cNvSpPr txBox="1"/>
          <p:nvPr/>
        </p:nvSpPr>
        <p:spPr>
          <a:xfrm>
            <a:off x="4035150" y="3855000"/>
            <a:ext cx="4929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a:t>
            </a:r>
            <a:r>
              <a:rPr b="0" i="0" lang="en" sz="1400" u="sng" cap="none" strike="noStrike">
                <a:solidFill>
                  <a:schemeClr val="hlink"/>
                </a:solidFill>
                <a:latin typeface="Arial"/>
                <a:ea typeface="Arial"/>
                <a:cs typeface="Arial"/>
                <a:sym typeface="Arial"/>
                <a:hlinkClick r:id="rId4"/>
              </a:rPr>
              <a:t>https://www.fireeye.com/blog/threat-research/2021/09/pro-prc-influence-campaign-social-media-websites-forums.html</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Response landscapes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Response Actors</a:t>
            </a:r>
            <a:endParaRPr sz="3000"/>
          </a:p>
        </p:txBody>
      </p:sp>
      <p:grpSp>
        <p:nvGrpSpPr>
          <p:cNvPr id="256" name="Google Shape;256;p39"/>
          <p:cNvGrpSpPr/>
          <p:nvPr/>
        </p:nvGrpSpPr>
        <p:grpSpPr>
          <a:xfrm>
            <a:off x="479774" y="1490324"/>
            <a:ext cx="2407050" cy="2659500"/>
            <a:chOff x="-1" y="-1"/>
            <a:chExt cx="3209400" cy="3546000"/>
          </a:xfrm>
        </p:grpSpPr>
        <p:sp>
          <p:nvSpPr>
            <p:cNvPr id="257" name="Google Shape;257;p39"/>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8" name="Google Shape;258;p39"/>
            <p:cNvSpPr txBox="1"/>
            <p:nvPr/>
          </p:nvSpPr>
          <p:spPr>
            <a:xfrm>
              <a:off x="12699" y="12699"/>
              <a:ext cx="3183900" cy="315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Disinformation SOCs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Large actors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ISAOs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Platforms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Other large actors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Event-specific</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War rooms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Agencies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rgbClr val="000000"/>
                </a:solidFill>
                <a:latin typeface="Arial"/>
                <a:ea typeface="Arial"/>
                <a:cs typeface="Arial"/>
                <a:sym typeface="Arial"/>
              </a:endParaRPr>
            </a:p>
          </p:txBody>
        </p:sp>
      </p:grpSp>
      <p:grpSp>
        <p:nvGrpSpPr>
          <p:cNvPr id="259" name="Google Shape;259;p39"/>
          <p:cNvGrpSpPr/>
          <p:nvPr/>
        </p:nvGrpSpPr>
        <p:grpSpPr>
          <a:xfrm>
            <a:off x="3265742" y="1455639"/>
            <a:ext cx="2407050" cy="2659500"/>
            <a:chOff x="-1" y="-1"/>
            <a:chExt cx="3209400" cy="3546000"/>
          </a:xfrm>
        </p:grpSpPr>
        <p:sp>
          <p:nvSpPr>
            <p:cNvPr id="260" name="Google Shape;260;p39"/>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1" name="Google Shape;261;p39"/>
            <p:cNvSpPr txBox="1"/>
            <p:nvPr/>
          </p:nvSpPr>
          <p:spPr>
            <a:xfrm>
              <a:off x="12699" y="12699"/>
              <a:ext cx="3183900" cy="351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Disinformation Teams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Disinformation “desk"</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 existing SOC</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Standalone unit</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Investigators</a:t>
              </a:r>
              <a:endParaRPr b="0" i="0" sz="11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Journalists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Academics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Independent journalists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62" name="Google Shape;262;p39"/>
          <p:cNvGrpSpPr/>
          <p:nvPr/>
        </p:nvGrpSpPr>
        <p:grpSpPr>
          <a:xfrm>
            <a:off x="6051712" y="1455639"/>
            <a:ext cx="2407275" cy="2659500"/>
            <a:chOff x="-1" y="-1"/>
            <a:chExt cx="3209700" cy="3546000"/>
          </a:xfrm>
        </p:grpSpPr>
        <p:sp>
          <p:nvSpPr>
            <p:cNvPr id="263" name="Google Shape;263;p39"/>
            <p:cNvSpPr/>
            <p:nvPr/>
          </p:nvSpPr>
          <p:spPr>
            <a:xfrm>
              <a:off x="-1" y="-1"/>
              <a:ext cx="32097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4" name="Google Shape;264;p39"/>
            <p:cNvSpPr txBox="1"/>
            <p:nvPr/>
          </p:nvSpPr>
          <p:spPr>
            <a:xfrm>
              <a:off x="12699" y="12699"/>
              <a:ext cx="3184200" cy="292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Other Responders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Policymakers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Law enforcement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Corporations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Influencers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Nonprofits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Educators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Individual researchers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Concerned citizens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b="0" i="0" lang="en" sz="3000" u="none" cap="none" strike="noStrike">
                <a:latin typeface="Arial"/>
                <a:ea typeface="Arial"/>
                <a:cs typeface="Arial"/>
                <a:sym typeface="Arial"/>
              </a:rPr>
              <a:t>Behaviours</a:t>
            </a:r>
            <a:endParaRPr sz="3000"/>
          </a:p>
        </p:txBody>
      </p:sp>
      <p:pic>
        <p:nvPicPr>
          <p:cNvPr descr="Google Shape;801;gccdda87118_0_1830" id="270" name="Google Shape;270;p40"/>
          <p:cNvPicPr preferRelativeResize="0"/>
          <p:nvPr/>
        </p:nvPicPr>
        <p:blipFill rotWithShape="1">
          <a:blip r:embed="rId3">
            <a:alphaModFix/>
          </a:blip>
          <a:srcRect b="0" l="0" r="0" t="0"/>
          <a:stretch/>
        </p:blipFill>
        <p:spPr>
          <a:xfrm>
            <a:off x="4770113" y="1153781"/>
            <a:ext cx="4262213" cy="2124263"/>
          </a:xfrm>
          <a:prstGeom prst="rect">
            <a:avLst/>
          </a:prstGeom>
          <a:noFill/>
          <a:ln>
            <a:noFill/>
          </a:ln>
        </p:spPr>
      </p:pic>
      <p:sp>
        <p:nvSpPr>
          <p:cNvPr id="271" name="Google Shape;271;p40"/>
          <p:cNvSpPr txBox="1"/>
          <p:nvPr/>
        </p:nvSpPr>
        <p:spPr>
          <a:xfrm>
            <a:off x="207356" y="1207781"/>
            <a:ext cx="4622100" cy="2847600"/>
          </a:xfrm>
          <a:prstGeom prst="rect">
            <a:avLst/>
          </a:prstGeom>
          <a:noFill/>
          <a:ln>
            <a:noFill/>
          </a:ln>
        </p:spPr>
        <p:txBody>
          <a:bodyPr anchorCtr="0" anchor="t" bIns="68550" lIns="68550" spcFirstLastPara="1" rIns="68550" wrap="square" tIns="68550">
            <a:spAutoFit/>
          </a:bodyPr>
          <a:lstStyle/>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C00009: Educate high profile influencers on best practices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1" i="0" lang="en" sz="1100" u="none" cap="none" strike="noStrike">
                <a:solidFill>
                  <a:schemeClr val="dk2"/>
                </a:solidFill>
                <a:latin typeface="Open Sans"/>
                <a:ea typeface="Open Sans"/>
                <a:cs typeface="Open Sans"/>
                <a:sym typeface="Open Sans"/>
              </a:rPr>
              <a:t>C00008: Create shared fact-checking database</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C00042: Address truth contained in narratives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C00030: Develop a compelling counter narrative (truth based)</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C00093: Influencer code of conduct</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C00193: promotion of a “higher standard of journalism”</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C00073: Inoculate populations through media literacy training</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C00197: remove suspicious accounts</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0" i="0" lang="en" sz="1100" u="none" cap="none" strike="noStrike">
                <a:solidFill>
                  <a:schemeClr val="dk2"/>
                </a:solidFill>
                <a:latin typeface="Open Sans"/>
                <a:ea typeface="Open Sans"/>
                <a:cs typeface="Open Sans"/>
                <a:sym typeface="Open Sans"/>
              </a:rPr>
              <a:t>C00174: Create a healthier news environment</a:t>
            </a:r>
            <a:endParaRPr b="0" i="0" sz="1100" u="none" cap="none" strike="noStrike">
              <a:solidFill>
                <a:schemeClr val="dk2"/>
              </a:solidFill>
              <a:latin typeface="Arial"/>
              <a:ea typeface="Arial"/>
              <a:cs typeface="Arial"/>
              <a:sym typeface="Arial"/>
            </a:endParaRPr>
          </a:p>
          <a:p>
            <a:pPr indent="-234950" lvl="0" marL="342900" marR="0" rtl="0" algn="l">
              <a:lnSpc>
                <a:spcPct val="150000"/>
              </a:lnSpc>
              <a:spcBef>
                <a:spcPts val="0"/>
              </a:spcBef>
              <a:spcAft>
                <a:spcPts val="0"/>
              </a:spcAft>
              <a:buClr>
                <a:schemeClr val="dk2"/>
              </a:buClr>
              <a:buSzPts val="1100"/>
              <a:buFont typeface="Helvetica Neue"/>
              <a:buChar char="●"/>
            </a:pPr>
            <a:r>
              <a:rPr b="1" i="0" lang="en" sz="1100" u="none" cap="none" strike="noStrike">
                <a:solidFill>
                  <a:schemeClr val="dk2"/>
                </a:solidFill>
                <a:latin typeface="Open Sans"/>
                <a:ea typeface="Open Sans"/>
                <a:cs typeface="Open Sans"/>
                <a:sym typeface="Open Sans"/>
              </a:rPr>
              <a:t>C00205: strong dialogue between the federal government and private sector to encourage better reporting</a:t>
            </a:r>
            <a:endParaRPr b="0" i="0" sz="1100" u="none" cap="none" strike="noStrike">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198800" y="76200"/>
            <a:ext cx="8682900" cy="6423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0"/>
              </a:spcBef>
              <a:spcAft>
                <a:spcPts val="0"/>
              </a:spcAft>
              <a:buClr>
                <a:srgbClr val="FFFFFF"/>
              </a:buClr>
              <a:buSzPts val="2300"/>
              <a:buFont typeface="Arial"/>
              <a:buNone/>
            </a:pPr>
            <a:r>
              <a:rPr b="0" lang="en" sz="3000"/>
              <a:t>Example </a:t>
            </a:r>
            <a:r>
              <a:rPr b="0" i="0" lang="en" sz="3000" u="none" cap="none" strike="noStrike">
                <a:latin typeface="Arial"/>
                <a:ea typeface="Arial"/>
                <a:cs typeface="Arial"/>
                <a:sym typeface="Arial"/>
              </a:rPr>
              <a:t>Response Landscape </a:t>
            </a:r>
            <a:endParaRPr b="0" i="0" sz="3000" u="none" cap="none" strike="noStrike">
              <a:latin typeface="Arial"/>
              <a:ea typeface="Arial"/>
              <a:cs typeface="Arial"/>
              <a:sym typeface="Arial"/>
            </a:endParaRPr>
          </a:p>
          <a:p>
            <a:pPr indent="0" lvl="0" marL="0" rtl="0" algn="l">
              <a:lnSpc>
                <a:spcPct val="100000"/>
              </a:lnSpc>
              <a:spcBef>
                <a:spcPts val="0"/>
              </a:spcBef>
              <a:spcAft>
                <a:spcPts val="0"/>
              </a:spcAft>
              <a:buClr>
                <a:srgbClr val="FFFFFF"/>
              </a:buClr>
              <a:buSzPts val="2300"/>
              <a:buFont typeface="Arial"/>
              <a:buNone/>
            </a:pPr>
            <a:r>
              <a:rPr b="0" i="0" lang="en" sz="3000" u="none" cap="none" strike="noStrike">
                <a:latin typeface="Arial"/>
                <a:ea typeface="Arial"/>
                <a:cs typeface="Arial"/>
                <a:sym typeface="Arial"/>
              </a:rPr>
              <a:t>(</a:t>
            </a:r>
            <a:r>
              <a:rPr b="0" lang="en" sz="3000"/>
              <a:t>N</a:t>
            </a:r>
            <a:r>
              <a:rPr b="0" i="0" lang="en" sz="3000" u="none" cap="none" strike="noStrike">
                <a:latin typeface="Arial"/>
                <a:ea typeface="Arial"/>
                <a:cs typeface="Arial"/>
                <a:sym typeface="Arial"/>
              </a:rPr>
              <a:t>eeds / </a:t>
            </a:r>
            <a:r>
              <a:rPr b="0" lang="en" sz="3000"/>
              <a:t>W</a:t>
            </a:r>
            <a:r>
              <a:rPr b="0" i="0" lang="en" sz="3000" u="none" cap="none" strike="noStrike">
                <a:latin typeface="Arial"/>
                <a:ea typeface="Arial"/>
                <a:cs typeface="Arial"/>
                <a:sym typeface="Arial"/>
              </a:rPr>
              <a:t>ork / </a:t>
            </a:r>
            <a:r>
              <a:rPr b="0" lang="en" sz="3000"/>
              <a:t>G</a:t>
            </a:r>
            <a:r>
              <a:rPr b="0" i="0" lang="en" sz="3000" u="none" cap="none" strike="noStrike">
                <a:latin typeface="Arial"/>
                <a:ea typeface="Arial"/>
                <a:cs typeface="Arial"/>
                <a:sym typeface="Arial"/>
              </a:rPr>
              <a:t>aps)</a:t>
            </a:r>
            <a:endParaRPr b="0" sz="3000"/>
          </a:p>
        </p:txBody>
      </p:sp>
      <p:grpSp>
        <p:nvGrpSpPr>
          <p:cNvPr id="277" name="Google Shape;277;p41"/>
          <p:cNvGrpSpPr/>
          <p:nvPr/>
        </p:nvGrpSpPr>
        <p:grpSpPr>
          <a:xfrm>
            <a:off x="366307" y="1174142"/>
            <a:ext cx="2407050" cy="2795175"/>
            <a:chOff x="-1" y="-1"/>
            <a:chExt cx="3209400" cy="3726900"/>
          </a:xfrm>
        </p:grpSpPr>
        <p:sp>
          <p:nvSpPr>
            <p:cNvPr id="278" name="Google Shape;278;p41"/>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1"/>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Risk Reduction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Media and influence literacy</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information landscaping</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Other risk reduction</a:t>
              </a:r>
              <a:endParaRPr b="0" i="0" sz="1100" u="none" cap="none" strike="noStrike">
                <a:solidFill>
                  <a:srgbClr val="000000"/>
                </a:solidFill>
                <a:latin typeface="Arial"/>
                <a:ea typeface="Arial"/>
                <a:cs typeface="Arial"/>
                <a:sym typeface="Arial"/>
              </a:endParaRPr>
            </a:p>
          </p:txBody>
        </p:sp>
      </p:grpSp>
      <p:grpSp>
        <p:nvGrpSpPr>
          <p:cNvPr id="280" name="Google Shape;280;p41"/>
          <p:cNvGrpSpPr/>
          <p:nvPr/>
        </p:nvGrpSpPr>
        <p:grpSpPr>
          <a:xfrm>
            <a:off x="3285675" y="1174142"/>
            <a:ext cx="2407050" cy="1587225"/>
            <a:chOff x="0" y="0"/>
            <a:chExt cx="3209400" cy="2116300"/>
          </a:xfrm>
        </p:grpSpPr>
        <p:sp>
          <p:nvSpPr>
            <p:cNvPr id="281" name="Google Shape;281;p41"/>
            <p:cNvSpPr/>
            <p:nvPr/>
          </p:nvSpPr>
          <p:spPr>
            <a:xfrm>
              <a:off x="0" y="0"/>
              <a:ext cx="3209400" cy="17901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1"/>
            <p:cNvSpPr txBox="1"/>
            <p:nvPr/>
          </p:nvSpPr>
          <p:spPr>
            <a:xfrm>
              <a:off x="12699" y="12700"/>
              <a:ext cx="3183900" cy="2103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Monitoring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Radio, TV, newspapers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Social media platforms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41"/>
          <p:cNvGrpSpPr/>
          <p:nvPr/>
        </p:nvGrpSpPr>
        <p:grpSpPr>
          <a:xfrm>
            <a:off x="3285674" y="2796018"/>
            <a:ext cx="2407050" cy="1804050"/>
            <a:chOff x="-1" y="-1"/>
            <a:chExt cx="3209400" cy="2405400"/>
          </a:xfrm>
        </p:grpSpPr>
        <p:sp>
          <p:nvSpPr>
            <p:cNvPr id="284" name="Google Shape;284;p41"/>
            <p:cNvSpPr/>
            <p:nvPr/>
          </p:nvSpPr>
          <p:spPr>
            <a:xfrm>
              <a:off x="-1" y="-1"/>
              <a:ext cx="3209400" cy="24054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1"/>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Analysis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1 (creates tickets)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2 (creates mitigations)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3 (creates reports)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4 (coordination)</a:t>
              </a:r>
              <a:endParaRPr b="0" i="0" sz="1100" u="none" cap="none" strike="noStrike">
                <a:solidFill>
                  <a:srgbClr val="000000"/>
                </a:solidFill>
                <a:latin typeface="Arial"/>
                <a:ea typeface="Arial"/>
                <a:cs typeface="Arial"/>
                <a:sym typeface="Arial"/>
              </a:endParaRPr>
            </a:p>
          </p:txBody>
        </p:sp>
      </p:grpSp>
      <p:grpSp>
        <p:nvGrpSpPr>
          <p:cNvPr id="286" name="Google Shape;286;p41"/>
          <p:cNvGrpSpPr/>
          <p:nvPr/>
        </p:nvGrpSpPr>
        <p:grpSpPr>
          <a:xfrm>
            <a:off x="6205058" y="1174142"/>
            <a:ext cx="2407050" cy="2795175"/>
            <a:chOff x="-1" y="-1"/>
            <a:chExt cx="3209400" cy="3726900"/>
          </a:xfrm>
        </p:grpSpPr>
        <p:sp>
          <p:nvSpPr>
            <p:cNvPr id="287" name="Google Shape;287;p41"/>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1"/>
            <p:cNvSpPr txBox="1"/>
            <p:nvPr/>
          </p:nvSpPr>
          <p:spPr>
            <a:xfrm>
              <a:off x="12699" y="12699"/>
              <a:ext cx="3183900" cy="354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Response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Messaging</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prebunk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counternarratives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amplification</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Actions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removal</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other actions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Reach</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Ask about connections between groups</a:t>
            </a:r>
            <a:endParaRPr/>
          </a:p>
        </p:txBody>
      </p:sp>
      <p:pic>
        <p:nvPicPr>
          <p:cNvPr id="294" name="Google Shape;294;p42"/>
          <p:cNvPicPr preferRelativeResize="0"/>
          <p:nvPr/>
        </p:nvPicPr>
        <p:blipFill rotWithShape="1">
          <a:blip r:embed="rId3">
            <a:alphaModFix/>
          </a:blip>
          <a:srcRect b="0" l="0" r="0" t="0"/>
          <a:stretch/>
        </p:blipFill>
        <p:spPr>
          <a:xfrm>
            <a:off x="1263500" y="852725"/>
            <a:ext cx="6113676" cy="4016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Landscape Contents</a:t>
            </a:r>
            <a:endParaRPr/>
          </a:p>
        </p:txBody>
      </p:sp>
      <p:sp>
        <p:nvSpPr>
          <p:cNvPr id="83" name="Google Shape;83;p16"/>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situation</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4706100" y="641624"/>
            <a:ext cx="4361699" cy="35027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endParaRPr/>
          </a:p>
        </p:txBody>
      </p:sp>
      <p:sp>
        <p:nvSpPr>
          <p:cNvPr id="300" name="Google Shape;30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43"/>
          <p:cNvPicPr preferRelativeResize="0"/>
          <p:nvPr/>
        </p:nvPicPr>
        <p:blipFill>
          <a:blip r:embed="rId3">
            <a:alphaModFix/>
          </a:blip>
          <a:stretch>
            <a:fillRect/>
          </a:stretch>
        </p:blipFill>
        <p:spPr>
          <a:xfrm>
            <a:off x="311700" y="707401"/>
            <a:ext cx="8151450" cy="4054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endParaRPr/>
          </a:p>
        </p:txBody>
      </p:sp>
      <p:sp>
        <p:nvSpPr>
          <p:cNvPr id="307" name="Google Shape;30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44"/>
          <p:cNvPicPr preferRelativeResize="0"/>
          <p:nvPr/>
        </p:nvPicPr>
        <p:blipFill>
          <a:blip r:embed="rId3">
            <a:alphaModFix/>
          </a:blip>
          <a:stretch>
            <a:fillRect/>
          </a:stretch>
        </p:blipFill>
        <p:spPr>
          <a:xfrm>
            <a:off x="2090225" y="636100"/>
            <a:ext cx="4823697" cy="4131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Recommendations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Cognitive Security Ecosystems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the territory</a:t>
            </a:r>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97" name="Google Shape;97;p18"/>
          <p:cNvPicPr preferRelativeResize="0"/>
          <p:nvPr/>
        </p:nvPicPr>
        <p:blipFill>
          <a:blip r:embed="rId3">
            <a:alphaModFix/>
          </a:blip>
          <a:stretch>
            <a:fillRect/>
          </a:stretch>
        </p:blipFill>
        <p:spPr>
          <a:xfrm>
            <a:off x="1463663" y="670000"/>
            <a:ext cx="6216684" cy="41313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Cognitive Security Ecosystem</a:t>
            </a:r>
            <a:endParaRPr sz="3000"/>
          </a:p>
        </p:txBody>
      </p:sp>
      <p:grpSp>
        <p:nvGrpSpPr>
          <p:cNvPr id="103" name="Google Shape;103;p19"/>
          <p:cNvGrpSpPr/>
          <p:nvPr/>
        </p:nvGrpSpPr>
        <p:grpSpPr>
          <a:xfrm>
            <a:off x="524400" y="1045180"/>
            <a:ext cx="2484450" cy="3126150"/>
            <a:chOff x="0" y="-1"/>
            <a:chExt cx="3312600" cy="4168200"/>
          </a:xfrm>
        </p:grpSpPr>
        <p:sp>
          <p:nvSpPr>
            <p:cNvPr id="104" name="Google Shape;104;p19"/>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 name="Google Shape;105;p19"/>
            <p:cNvSpPr txBox="1"/>
            <p:nvPr/>
          </p:nvSpPr>
          <p:spPr>
            <a:xfrm>
              <a:off x="12700" y="12699"/>
              <a:ext cx="3287100" cy="253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Information 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seeking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sharing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sources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voids</a:t>
              </a:r>
              <a:endParaRPr b="0" i="0" sz="1200" u="none" cap="none" strike="noStrike">
                <a:latin typeface="Arial"/>
                <a:ea typeface="Arial"/>
                <a:cs typeface="Arial"/>
                <a:sym typeface="Arial"/>
              </a:endParaRPr>
            </a:p>
          </p:txBody>
        </p:sp>
      </p:grpSp>
      <p:grpSp>
        <p:nvGrpSpPr>
          <p:cNvPr id="106" name="Google Shape;106;p19"/>
          <p:cNvGrpSpPr/>
          <p:nvPr/>
        </p:nvGrpSpPr>
        <p:grpSpPr>
          <a:xfrm>
            <a:off x="3368417" y="1045161"/>
            <a:ext cx="2445750" cy="3203400"/>
            <a:chOff x="-1" y="-1"/>
            <a:chExt cx="3261000" cy="4271200"/>
          </a:xfrm>
        </p:grpSpPr>
        <p:sp>
          <p:nvSpPr>
            <p:cNvPr id="107" name="Google Shape;107;p19"/>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08" name="Google Shape;108;p19"/>
            <p:cNvSpPr txBox="1"/>
            <p:nvPr/>
          </p:nvSpPr>
          <p:spPr>
            <a:xfrm>
              <a:off x="12699" y="12699"/>
              <a:ext cx="32355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Threat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Motivations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Sources/ Starting points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Effects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Misinformation Narratives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Hateful speech narratives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Crossovers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Tactics and Techniques</a:t>
              </a:r>
              <a:endParaRPr b="0" i="0" sz="1200" u="none" cap="none" strike="noStrike">
                <a:latin typeface="Arial"/>
                <a:ea typeface="Arial"/>
                <a:cs typeface="Arial"/>
                <a:sym typeface="Arial"/>
              </a:endParaRPr>
            </a:p>
            <a:p>
              <a:pPr indent="0" lvl="0" marL="34290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Artifacts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109" name="Google Shape;109;p19"/>
          <p:cNvGrpSpPr/>
          <p:nvPr/>
        </p:nvGrpSpPr>
        <p:grpSpPr>
          <a:xfrm>
            <a:off x="6173737" y="1045180"/>
            <a:ext cx="2407050" cy="3126150"/>
            <a:chOff x="-1" y="-1"/>
            <a:chExt cx="3209400" cy="4168200"/>
          </a:xfrm>
        </p:grpSpPr>
        <p:sp>
          <p:nvSpPr>
            <p:cNvPr id="110" name="Google Shape;110;p19"/>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txBox="1"/>
            <p:nvPr/>
          </p:nvSpPr>
          <p:spPr>
            <a:xfrm>
              <a:off x="12699" y="12699"/>
              <a:ext cx="3183900" cy="30681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Response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400"/>
                <a:buFont typeface="Arial"/>
                <a:buChar char="•"/>
              </a:pPr>
              <a:r>
                <a:rPr b="0" i="0" lang="en" sz="1200" u="none" cap="none" strike="noStrike">
                  <a:latin typeface="Arial"/>
                  <a:ea typeface="Arial"/>
                  <a:cs typeface="Arial"/>
                  <a:sym typeface="Arial"/>
                </a:rPr>
                <a:t>Monitoring organisations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Countering organisations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Coordination</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Existing policies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Technologies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etc</a:t>
              </a:r>
              <a:endParaRPr b="0" i="0" sz="1200" u="none" cap="none" strike="noStrike">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Information landscapes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0"/>
            <a:ext cx="8520600" cy="707400"/>
          </a:xfrm>
          <a:prstGeom prst="rect">
            <a:avLst/>
          </a:prstGeom>
          <a:noFill/>
          <a:ln>
            <a:noFill/>
          </a:ln>
        </p:spPr>
        <p:txBody>
          <a:bodyPr anchorCtr="0" anchor="b" bIns="91375" lIns="91375" spcFirstLastPara="1" rIns="91375" wrap="square" tIns="91375">
            <a:normAutofit fontScale="90000"/>
          </a:bodyPr>
          <a:lstStyle/>
          <a:p>
            <a:pPr indent="0" lvl="0" marL="0" rtl="0" algn="l">
              <a:lnSpc>
                <a:spcPct val="100000"/>
              </a:lnSpc>
              <a:spcBef>
                <a:spcPts val="0"/>
              </a:spcBef>
              <a:spcAft>
                <a:spcPts val="0"/>
              </a:spcAft>
              <a:buClr>
                <a:srgbClr val="FFFFFF"/>
              </a:buClr>
              <a:buSzPct val="83333"/>
              <a:buFont typeface="Arial"/>
              <a:buNone/>
            </a:pPr>
            <a:r>
              <a:rPr lang="en"/>
              <a:t>Example </a:t>
            </a:r>
            <a:r>
              <a:rPr lang="en" sz="3000"/>
              <a:t>Information Landscape</a:t>
            </a:r>
            <a:endParaRPr/>
          </a:p>
        </p:txBody>
      </p:sp>
      <p:sp>
        <p:nvSpPr>
          <p:cNvPr id="122" name="Google Shape;122;p21"/>
          <p:cNvSpPr txBox="1"/>
          <p:nvPr>
            <p:ph idx="1" type="body"/>
          </p:nvPr>
        </p:nvSpPr>
        <p:spPr>
          <a:xfrm>
            <a:off x="311700" y="732775"/>
            <a:ext cx="3999900" cy="3302700"/>
          </a:xfrm>
          <a:prstGeom prst="rect">
            <a:avLst/>
          </a:prstGeom>
          <a:noFill/>
          <a:ln>
            <a:noFill/>
          </a:ln>
        </p:spPr>
        <p:txBody>
          <a:bodyPr anchorCtr="0" anchor="t" bIns="91375" lIns="91375" spcFirstLastPara="1" rIns="91375" wrap="square" tIns="91375">
            <a:normAutofit fontScale="85000" lnSpcReduction="20000"/>
          </a:bodyPr>
          <a:lstStyle/>
          <a:p>
            <a:pPr indent="0" lvl="0" marL="0" rtl="0" algn="l">
              <a:lnSpc>
                <a:spcPct val="115000"/>
              </a:lnSpc>
              <a:spcBef>
                <a:spcPts val="0"/>
              </a:spcBef>
              <a:spcAft>
                <a:spcPts val="0"/>
              </a:spcAft>
              <a:buSzPct val="100386"/>
              <a:buNone/>
            </a:pPr>
            <a:r>
              <a:rPr lang="en" sz="1400">
                <a:latin typeface="Arial"/>
                <a:ea typeface="Arial"/>
                <a:cs typeface="Arial"/>
                <a:sym typeface="Arial"/>
              </a:rPr>
              <a:t>Channels</a:t>
            </a:r>
            <a:endParaRPr sz="1400">
              <a:latin typeface="Arial"/>
              <a:ea typeface="Arial"/>
              <a:cs typeface="Arial"/>
              <a:sym typeface="Arial"/>
            </a:endParaRPr>
          </a:p>
          <a:p>
            <a:pPr indent="-240665"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Traditional Media</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Newspapers</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Radio - including community radio</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TV</a:t>
            </a:r>
            <a:endParaRPr/>
          </a:p>
          <a:p>
            <a:pPr indent="-240665"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Social Media</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Facebook</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Whatsapp</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Twitter</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Youtube/ Telegram/ etc</a:t>
            </a:r>
            <a:endParaRPr/>
          </a:p>
          <a:p>
            <a:pPr indent="-240665"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Others</a:t>
            </a:r>
            <a:endParaRPr/>
          </a:p>
          <a:p>
            <a:pPr indent="-240665"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Word of mout</a:t>
            </a:r>
            <a:r>
              <a:rPr lang="en" sz="1400">
                <a:latin typeface="Arial"/>
                <a:ea typeface="Arial"/>
                <a:cs typeface="Arial"/>
                <a:sym typeface="Arial"/>
              </a:rPr>
              <a:t>h</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rPr lang="en" sz="1400">
                <a:latin typeface="Arial"/>
                <a:ea typeface="Arial"/>
                <a:cs typeface="Arial"/>
                <a:sym typeface="Arial"/>
              </a:rPr>
              <a:t>Influencers</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rPr lang="en" sz="1400">
                <a:latin typeface="Arial"/>
                <a:ea typeface="Arial"/>
                <a:cs typeface="Arial"/>
                <a:sym typeface="Arial"/>
              </a:rPr>
              <a:t>Groups</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t/>
            </a:r>
            <a:endParaRPr sz="1400">
              <a:latin typeface="Arial"/>
              <a:ea typeface="Arial"/>
              <a:cs typeface="Arial"/>
              <a:sym typeface="Arial"/>
            </a:endParaRPr>
          </a:p>
          <a:p>
            <a:pPr indent="0" lvl="0" marL="0" rtl="0" algn="l">
              <a:lnSpc>
                <a:spcPct val="115000"/>
              </a:lnSpc>
              <a:spcBef>
                <a:spcPts val="0"/>
              </a:spcBef>
              <a:spcAft>
                <a:spcPts val="0"/>
              </a:spcAft>
              <a:buSzPct val="100386"/>
              <a:buNone/>
            </a:pPr>
            <a:r>
              <a:rPr lang="en" sz="1400">
                <a:latin typeface="Arial"/>
                <a:ea typeface="Arial"/>
                <a:cs typeface="Arial"/>
                <a:sym typeface="Arial"/>
              </a:rPr>
              <a:t>Messages</a:t>
            </a:r>
            <a:endParaRPr sz="1400">
              <a:latin typeface="Arial"/>
              <a:ea typeface="Arial"/>
              <a:cs typeface="Arial"/>
              <a:sym typeface="Arial"/>
            </a:endParaRPr>
          </a:p>
        </p:txBody>
      </p:sp>
      <p:pic>
        <p:nvPicPr>
          <p:cNvPr descr="Google Shape;772;gccdda87118_0_976" id="123" name="Google Shape;123;p21"/>
          <p:cNvPicPr preferRelativeResize="0"/>
          <p:nvPr/>
        </p:nvPicPr>
        <p:blipFill rotWithShape="1">
          <a:blip r:embed="rId3">
            <a:alphaModFix/>
          </a:blip>
          <a:srcRect b="0" l="0" r="0" t="0"/>
          <a:stretch/>
        </p:blipFill>
        <p:spPr>
          <a:xfrm>
            <a:off x="4104694" y="1282969"/>
            <a:ext cx="4651407" cy="29701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Channels</a:t>
            </a:r>
            <a:endParaRPr/>
          </a:p>
        </p:txBody>
      </p:sp>
      <p:sp>
        <p:nvSpPr>
          <p:cNvPr id="129" name="Google Shape;129;p22"/>
          <p:cNvSpPr txBox="1"/>
          <p:nvPr>
            <p:ph idx="1" type="body"/>
          </p:nvPr>
        </p:nvSpPr>
        <p:spPr>
          <a:xfrm>
            <a:off x="311700" y="1152475"/>
            <a:ext cx="2820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Lots of channels:</a:t>
            </a:r>
            <a:endParaRPr/>
          </a:p>
          <a:p>
            <a:pPr indent="0" lvl="0" marL="0" rtl="0" algn="l">
              <a:lnSpc>
                <a:spcPct val="115000"/>
              </a:lnSpc>
              <a:spcBef>
                <a:spcPts val="1200"/>
              </a:spcBef>
              <a:spcAft>
                <a:spcPts val="0"/>
              </a:spcAft>
              <a:buSzPts val="1800"/>
              <a:buNone/>
            </a:pPr>
            <a:r>
              <a:rPr lang="en"/>
              <a:t>Where people seek, share, post information</a:t>
            </a:r>
            <a:endParaRPr/>
          </a:p>
          <a:p>
            <a:pPr indent="0" lvl="0" marL="0" rtl="0" algn="l">
              <a:lnSpc>
                <a:spcPct val="115000"/>
              </a:lnSpc>
              <a:spcBef>
                <a:spcPts val="1200"/>
              </a:spcBef>
              <a:spcAft>
                <a:spcPts val="1200"/>
              </a:spcAft>
              <a:buSzPts val="1800"/>
              <a:buNone/>
            </a:pPr>
            <a:r>
              <a:rPr lang="en"/>
              <a:t>Where people are encouraged to go</a:t>
            </a:r>
            <a:endParaRPr/>
          </a:p>
        </p:txBody>
      </p:sp>
      <p:pic>
        <p:nvPicPr>
          <p:cNvPr id="130" name="Google Shape;130;p22"/>
          <p:cNvPicPr preferRelativeResize="0"/>
          <p:nvPr/>
        </p:nvPicPr>
        <p:blipFill rotWithShape="1">
          <a:blip r:embed="rId3">
            <a:alphaModFix/>
          </a:blip>
          <a:srcRect b="0" l="0" r="0" t="0"/>
          <a:stretch/>
        </p:blipFill>
        <p:spPr>
          <a:xfrm>
            <a:off x="3192200" y="160850"/>
            <a:ext cx="5640100" cy="4107799"/>
          </a:xfrm>
          <a:prstGeom prst="rect">
            <a:avLst/>
          </a:prstGeom>
          <a:noFill/>
          <a:ln>
            <a:noFill/>
          </a:ln>
        </p:spPr>
      </p:pic>
      <p:sp>
        <p:nvSpPr>
          <p:cNvPr id="131" name="Google Shape;131;p22"/>
          <p:cNvSpPr txBox="1"/>
          <p:nvPr/>
        </p:nvSpPr>
        <p:spPr>
          <a:xfrm>
            <a:off x="3664125" y="3964200"/>
            <a:ext cx="5414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Image: https://d1gi.medium.com/the-election2016-micro-propaganda-machine-383449cc1fba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